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3" r:id="rId3"/>
    <p:sldMasterId id="2147483668" r:id="rId4"/>
    <p:sldMasterId id="2147483680" r:id="rId5"/>
    <p:sldMasterId id="2147483693" r:id="rId6"/>
    <p:sldMasterId id="2147483705" r:id="rId7"/>
    <p:sldMasterId id="2147483719" r:id="rId8"/>
  </p:sldMasterIdLst>
  <p:notesMasterIdLst>
    <p:notesMasterId r:id="rId92"/>
  </p:notesMasterIdLst>
  <p:sldIdLst>
    <p:sldId id="351" r:id="rId9"/>
    <p:sldId id="352" r:id="rId10"/>
    <p:sldId id="325" r:id="rId11"/>
    <p:sldId id="326" r:id="rId12"/>
    <p:sldId id="327" r:id="rId13"/>
    <p:sldId id="328" r:id="rId14"/>
    <p:sldId id="329" r:id="rId15"/>
    <p:sldId id="330" r:id="rId16"/>
    <p:sldId id="331" r:id="rId17"/>
    <p:sldId id="332" r:id="rId18"/>
    <p:sldId id="333" r:id="rId19"/>
    <p:sldId id="261" r:id="rId20"/>
    <p:sldId id="268" r:id="rId21"/>
    <p:sldId id="269" r:id="rId22"/>
    <p:sldId id="270" r:id="rId23"/>
    <p:sldId id="272" r:id="rId24"/>
    <p:sldId id="273" r:id="rId25"/>
    <p:sldId id="264" r:id="rId26"/>
    <p:sldId id="274" r:id="rId27"/>
    <p:sldId id="266" r:id="rId28"/>
    <p:sldId id="349" r:id="rId29"/>
    <p:sldId id="322" r:id="rId30"/>
    <p:sldId id="311" r:id="rId31"/>
    <p:sldId id="312" r:id="rId32"/>
    <p:sldId id="313" r:id="rId33"/>
    <p:sldId id="314" r:id="rId34"/>
    <p:sldId id="315" r:id="rId35"/>
    <p:sldId id="316" r:id="rId36"/>
    <p:sldId id="317" r:id="rId37"/>
    <p:sldId id="318" r:id="rId38"/>
    <p:sldId id="319" r:id="rId39"/>
    <p:sldId id="320" r:id="rId40"/>
    <p:sldId id="321" r:id="rId41"/>
    <p:sldId id="256" r:id="rId42"/>
    <p:sldId id="259" r:id="rId43"/>
    <p:sldId id="275" r:id="rId44"/>
    <p:sldId id="278" r:id="rId45"/>
    <p:sldId id="277" r:id="rId46"/>
    <p:sldId id="279" r:id="rId47"/>
    <p:sldId id="280" r:id="rId48"/>
    <p:sldId id="281" r:id="rId49"/>
    <p:sldId id="282" r:id="rId50"/>
    <p:sldId id="335" r:id="rId51"/>
    <p:sldId id="336" r:id="rId52"/>
    <p:sldId id="337" r:id="rId53"/>
    <p:sldId id="338" r:id="rId54"/>
    <p:sldId id="339" r:id="rId55"/>
    <p:sldId id="340" r:id="rId56"/>
    <p:sldId id="341" r:id="rId57"/>
    <p:sldId id="342" r:id="rId58"/>
    <p:sldId id="343" r:id="rId59"/>
    <p:sldId id="344" r:id="rId60"/>
    <p:sldId id="345" r:id="rId61"/>
    <p:sldId id="346" r:id="rId62"/>
    <p:sldId id="347" r:id="rId63"/>
    <p:sldId id="348" r:id="rId64"/>
    <p:sldId id="293" r:id="rId65"/>
    <p:sldId id="267" r:id="rId66"/>
    <p:sldId id="294" r:id="rId67"/>
    <p:sldId id="260" r:id="rId68"/>
    <p:sldId id="295" r:id="rId69"/>
    <p:sldId id="296" r:id="rId70"/>
    <p:sldId id="297" r:id="rId71"/>
    <p:sldId id="262" r:id="rId72"/>
    <p:sldId id="298" r:id="rId73"/>
    <p:sldId id="276" r:id="rId74"/>
    <p:sldId id="257" r:id="rId75"/>
    <p:sldId id="283" r:id="rId76"/>
    <p:sldId id="284" r:id="rId77"/>
    <p:sldId id="258" r:id="rId78"/>
    <p:sldId id="285" r:id="rId79"/>
    <p:sldId id="265" r:id="rId80"/>
    <p:sldId id="286" r:id="rId81"/>
    <p:sldId id="287" r:id="rId82"/>
    <p:sldId id="288" r:id="rId83"/>
    <p:sldId id="289" r:id="rId84"/>
    <p:sldId id="290" r:id="rId85"/>
    <p:sldId id="291" r:id="rId86"/>
    <p:sldId id="263" r:id="rId87"/>
    <p:sldId id="292" r:id="rId88"/>
    <p:sldId id="308" r:id="rId89"/>
    <p:sldId id="309" r:id="rId90"/>
    <p:sldId id="350"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7E2"/>
    <a:srgbClr val="2E707E"/>
    <a:srgbClr val="236564"/>
    <a:srgbClr val="246665"/>
    <a:srgbClr val="1B2D2D"/>
    <a:srgbClr val="022E2F"/>
    <a:srgbClr val="256565"/>
    <a:srgbClr val="236362"/>
    <a:srgbClr val="256766"/>
    <a:srgbClr val="2668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9" autoAdjust="0"/>
    <p:restoredTop sz="94660"/>
  </p:normalViewPr>
  <p:slideViewPr>
    <p:cSldViewPr>
      <p:cViewPr varScale="1">
        <p:scale>
          <a:sx n="106" d="100"/>
          <a:sy n="106" d="100"/>
        </p:scale>
        <p:origin x="1776" y="96"/>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69F525-DA9A-470A-898D-59CCDC6CC36F}" type="doc">
      <dgm:prSet loTypeId="urn:microsoft.com/office/officeart/2005/8/layout/chevron1" loCatId="process" qsTypeId="urn:microsoft.com/office/officeart/2005/8/quickstyle/simple1" qsCatId="simple" csTypeId="urn:microsoft.com/office/officeart/2005/8/colors/accent1_2" csCatId="accent1" phldr="1"/>
      <dgm:spPr/>
    </dgm:pt>
    <dgm:pt modelId="{0843DF51-D24F-4ED3-BD1E-03F5DF2533FE}">
      <dgm:prSet phldrT="[Text]" phldr="1"/>
      <dgm:spPr>
        <a:solidFill>
          <a:srgbClr val="144645"/>
        </a:solidFill>
        <a:ln w="57150">
          <a:solidFill>
            <a:srgbClr val="4FC2F8"/>
          </a:solidFill>
        </a:ln>
      </dgm:spPr>
      <dgm:t>
        <a:bodyPr/>
        <a:lstStyle/>
        <a:p>
          <a:endParaRPr lang="en-US" dirty="0"/>
        </a:p>
      </dgm:t>
    </dgm:pt>
    <dgm:pt modelId="{D7EC8B60-CDCF-4FD2-87FE-A6E483FC1AF2}" type="parTrans" cxnId="{7824B9DB-A409-42D1-96D6-F70E3868B875}">
      <dgm:prSet/>
      <dgm:spPr/>
      <dgm:t>
        <a:bodyPr/>
        <a:lstStyle/>
        <a:p>
          <a:endParaRPr lang="en-US"/>
        </a:p>
      </dgm:t>
    </dgm:pt>
    <dgm:pt modelId="{7AE5B10A-EE50-405F-BF7D-7014653B7B6A}" type="sibTrans" cxnId="{7824B9DB-A409-42D1-96D6-F70E3868B875}">
      <dgm:prSet/>
      <dgm:spPr/>
      <dgm:t>
        <a:bodyPr/>
        <a:lstStyle/>
        <a:p>
          <a:endParaRPr lang="en-US"/>
        </a:p>
      </dgm:t>
    </dgm:pt>
    <dgm:pt modelId="{1DFDAF09-D038-41F5-B654-7749A0C2CCBB}" type="pres">
      <dgm:prSet presAssocID="{6F69F525-DA9A-470A-898D-59CCDC6CC36F}" presName="Name0" presStyleCnt="0">
        <dgm:presLayoutVars>
          <dgm:dir/>
          <dgm:animLvl val="lvl"/>
          <dgm:resizeHandles val="exact"/>
        </dgm:presLayoutVars>
      </dgm:prSet>
      <dgm:spPr/>
    </dgm:pt>
    <dgm:pt modelId="{E1CA70AE-D8D6-4E2B-B639-E5081459121E}" type="pres">
      <dgm:prSet presAssocID="{0843DF51-D24F-4ED3-BD1E-03F5DF2533FE}" presName="parTxOnly" presStyleLbl="node1" presStyleIdx="0" presStyleCnt="1" custLinFactX="-27931" custLinFactY="200000" custLinFactNeighborX="-100000" custLinFactNeighborY="202164">
        <dgm:presLayoutVars>
          <dgm:chMax val="0"/>
          <dgm:chPref val="0"/>
          <dgm:bulletEnabled val="1"/>
        </dgm:presLayoutVars>
      </dgm:prSet>
      <dgm:spPr/>
    </dgm:pt>
  </dgm:ptLst>
  <dgm:cxnLst>
    <dgm:cxn modelId="{C0F6BD10-9A67-441B-8453-D49AA2EAE65F}" type="presOf" srcId="{0843DF51-D24F-4ED3-BD1E-03F5DF2533FE}" destId="{E1CA70AE-D8D6-4E2B-B639-E5081459121E}" srcOrd="0" destOrd="0" presId="urn:microsoft.com/office/officeart/2005/8/layout/chevron1"/>
    <dgm:cxn modelId="{36D6F834-0518-4E0C-A011-025B3B7D9246}" type="presOf" srcId="{6F69F525-DA9A-470A-898D-59CCDC6CC36F}" destId="{1DFDAF09-D038-41F5-B654-7749A0C2CCBB}" srcOrd="0" destOrd="0" presId="urn:microsoft.com/office/officeart/2005/8/layout/chevron1"/>
    <dgm:cxn modelId="{7824B9DB-A409-42D1-96D6-F70E3868B875}" srcId="{6F69F525-DA9A-470A-898D-59CCDC6CC36F}" destId="{0843DF51-D24F-4ED3-BD1E-03F5DF2533FE}" srcOrd="0" destOrd="0" parTransId="{D7EC8B60-CDCF-4FD2-87FE-A6E483FC1AF2}" sibTransId="{7AE5B10A-EE50-405F-BF7D-7014653B7B6A}"/>
    <dgm:cxn modelId="{0B0C48BB-E913-4D3E-A714-8BFBA7AB29A5}" type="presParOf" srcId="{1DFDAF09-D038-41F5-B654-7749A0C2CCBB}" destId="{E1CA70AE-D8D6-4E2B-B639-E5081459121E}" srcOrd="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EDF5C0-F402-40B7-A010-054AC1D1F092}" type="doc">
      <dgm:prSet loTypeId="urn:microsoft.com/office/officeart/2008/layout/VerticalCurvedList" loCatId="list" qsTypeId="urn:microsoft.com/office/officeart/2005/8/quickstyle/3d3" qsCatId="3D" csTypeId="urn:microsoft.com/office/officeart/2005/8/colors/accent5_2" csCatId="accent5" phldr="1"/>
      <dgm:spPr/>
      <dgm:t>
        <a:bodyPr/>
        <a:lstStyle/>
        <a:p>
          <a:endParaRPr lang="en-US"/>
        </a:p>
      </dgm:t>
    </dgm:pt>
    <dgm:pt modelId="{C2B6ACA7-F749-468F-B4CF-41741C23CC29}">
      <dgm:prSet phldrT="[Text]"/>
      <dgm:spPr/>
      <dgm:t>
        <a:bodyPr/>
        <a:lstStyle/>
        <a:p>
          <a:r>
            <a:rPr lang="en-US" dirty="0"/>
            <a:t>Direct bacterial leaching </a:t>
          </a:r>
        </a:p>
      </dgm:t>
    </dgm:pt>
    <dgm:pt modelId="{8DF719E3-5038-4873-B3A0-C1A063DF5B8C}" type="parTrans" cxnId="{68E8360C-94A5-43B8-A6FC-3BDCC95833B7}">
      <dgm:prSet/>
      <dgm:spPr/>
      <dgm:t>
        <a:bodyPr/>
        <a:lstStyle/>
        <a:p>
          <a:endParaRPr lang="en-US"/>
        </a:p>
      </dgm:t>
    </dgm:pt>
    <dgm:pt modelId="{9E9F5B1D-7AB4-4246-B276-EB8B84CCF63D}" type="sibTrans" cxnId="{68E8360C-94A5-43B8-A6FC-3BDCC95833B7}">
      <dgm:prSet/>
      <dgm:spPr/>
      <dgm:t>
        <a:bodyPr/>
        <a:lstStyle/>
        <a:p>
          <a:endParaRPr lang="en-US"/>
        </a:p>
      </dgm:t>
    </dgm:pt>
    <dgm:pt modelId="{FAC8C796-A203-452B-8AED-16DEB216CACC}">
      <dgm:prSet phldrT="[Text]"/>
      <dgm:spPr/>
      <dgm:t>
        <a:bodyPr/>
        <a:lstStyle/>
        <a:p>
          <a:r>
            <a:rPr lang="en-US" dirty="0"/>
            <a:t>Indirect bacterial leaching</a:t>
          </a:r>
        </a:p>
      </dgm:t>
    </dgm:pt>
    <dgm:pt modelId="{D5FC568D-04E7-439E-BA36-B6041BB50B16}" type="parTrans" cxnId="{18A4D45F-46C7-4303-BB9D-EF4B0BE8F201}">
      <dgm:prSet/>
      <dgm:spPr/>
      <dgm:t>
        <a:bodyPr/>
        <a:lstStyle/>
        <a:p>
          <a:endParaRPr lang="en-US"/>
        </a:p>
      </dgm:t>
    </dgm:pt>
    <dgm:pt modelId="{C18131EB-F5E6-4A8A-9D39-3E51B65EF052}" type="sibTrans" cxnId="{18A4D45F-46C7-4303-BB9D-EF4B0BE8F201}">
      <dgm:prSet/>
      <dgm:spPr/>
      <dgm:t>
        <a:bodyPr/>
        <a:lstStyle/>
        <a:p>
          <a:endParaRPr lang="en-US"/>
        </a:p>
      </dgm:t>
    </dgm:pt>
    <dgm:pt modelId="{964BFB97-177B-4B20-BCBC-4157851E7D8D}" type="pres">
      <dgm:prSet presAssocID="{36EDF5C0-F402-40B7-A010-054AC1D1F092}" presName="Name0" presStyleCnt="0">
        <dgm:presLayoutVars>
          <dgm:chMax val="7"/>
          <dgm:chPref val="7"/>
          <dgm:dir/>
        </dgm:presLayoutVars>
      </dgm:prSet>
      <dgm:spPr/>
    </dgm:pt>
    <dgm:pt modelId="{7D62C921-E7F0-44D9-A902-5F058E5958FE}" type="pres">
      <dgm:prSet presAssocID="{36EDF5C0-F402-40B7-A010-054AC1D1F092}" presName="Name1" presStyleCnt="0"/>
      <dgm:spPr/>
    </dgm:pt>
    <dgm:pt modelId="{92787FD8-0B9F-401E-BBA8-299DCD078A3C}" type="pres">
      <dgm:prSet presAssocID="{36EDF5C0-F402-40B7-A010-054AC1D1F092}" presName="cycle" presStyleCnt="0"/>
      <dgm:spPr/>
    </dgm:pt>
    <dgm:pt modelId="{9457BDA1-5B07-4223-B3C3-756EB197890E}" type="pres">
      <dgm:prSet presAssocID="{36EDF5C0-F402-40B7-A010-054AC1D1F092}" presName="srcNode" presStyleLbl="node1" presStyleIdx="0" presStyleCnt="2"/>
      <dgm:spPr/>
    </dgm:pt>
    <dgm:pt modelId="{F1320CB3-F48B-467D-A609-56CFE65256A1}" type="pres">
      <dgm:prSet presAssocID="{36EDF5C0-F402-40B7-A010-054AC1D1F092}" presName="conn" presStyleLbl="parChTrans1D2" presStyleIdx="0" presStyleCnt="1"/>
      <dgm:spPr/>
    </dgm:pt>
    <dgm:pt modelId="{66C0FC5C-EB81-427F-8FA0-3A011157D387}" type="pres">
      <dgm:prSet presAssocID="{36EDF5C0-F402-40B7-A010-054AC1D1F092}" presName="extraNode" presStyleLbl="node1" presStyleIdx="0" presStyleCnt="2"/>
      <dgm:spPr/>
    </dgm:pt>
    <dgm:pt modelId="{F24922E7-3820-4560-AF67-6CD624D3D5CC}" type="pres">
      <dgm:prSet presAssocID="{36EDF5C0-F402-40B7-A010-054AC1D1F092}" presName="dstNode" presStyleLbl="node1" presStyleIdx="0" presStyleCnt="2"/>
      <dgm:spPr/>
    </dgm:pt>
    <dgm:pt modelId="{4B8A88D5-C689-4D66-976A-57C81B51128C}" type="pres">
      <dgm:prSet presAssocID="{C2B6ACA7-F749-468F-B4CF-41741C23CC29}" presName="text_1" presStyleLbl="node1" presStyleIdx="0" presStyleCnt="2">
        <dgm:presLayoutVars>
          <dgm:bulletEnabled val="1"/>
        </dgm:presLayoutVars>
      </dgm:prSet>
      <dgm:spPr/>
    </dgm:pt>
    <dgm:pt modelId="{C0DA124E-131C-407F-AC1B-915F410600AD}" type="pres">
      <dgm:prSet presAssocID="{C2B6ACA7-F749-468F-B4CF-41741C23CC29}" presName="accent_1" presStyleCnt="0"/>
      <dgm:spPr/>
    </dgm:pt>
    <dgm:pt modelId="{50636420-EC4A-433F-92DF-CF42E2B1578F}" type="pres">
      <dgm:prSet presAssocID="{C2B6ACA7-F749-468F-B4CF-41741C23CC29}" presName="accentRepeatNode" presStyleLbl="solidFgAcc1" presStyleIdx="0" presStyleCnt="2"/>
      <dgm:spPr/>
    </dgm:pt>
    <dgm:pt modelId="{17A726D6-3931-4ABB-9C59-8C244FEF538E}" type="pres">
      <dgm:prSet presAssocID="{FAC8C796-A203-452B-8AED-16DEB216CACC}" presName="text_2" presStyleLbl="node1" presStyleIdx="1" presStyleCnt="2">
        <dgm:presLayoutVars>
          <dgm:bulletEnabled val="1"/>
        </dgm:presLayoutVars>
      </dgm:prSet>
      <dgm:spPr/>
    </dgm:pt>
    <dgm:pt modelId="{18CE4DD9-1101-42A3-AE8F-574FDA446649}" type="pres">
      <dgm:prSet presAssocID="{FAC8C796-A203-452B-8AED-16DEB216CACC}" presName="accent_2" presStyleCnt="0"/>
      <dgm:spPr/>
    </dgm:pt>
    <dgm:pt modelId="{8D919CED-9883-4830-AEB5-7E2D543A74C5}" type="pres">
      <dgm:prSet presAssocID="{FAC8C796-A203-452B-8AED-16DEB216CACC}" presName="accentRepeatNode" presStyleLbl="solidFgAcc1" presStyleIdx="1" presStyleCnt="2"/>
      <dgm:spPr/>
    </dgm:pt>
  </dgm:ptLst>
  <dgm:cxnLst>
    <dgm:cxn modelId="{68E8360C-94A5-43B8-A6FC-3BDCC95833B7}" srcId="{36EDF5C0-F402-40B7-A010-054AC1D1F092}" destId="{C2B6ACA7-F749-468F-B4CF-41741C23CC29}" srcOrd="0" destOrd="0" parTransId="{8DF719E3-5038-4873-B3A0-C1A063DF5B8C}" sibTransId="{9E9F5B1D-7AB4-4246-B276-EB8B84CCF63D}"/>
    <dgm:cxn modelId="{5CF5825E-AF3E-4444-A022-3AFDC0E7147D}" type="presOf" srcId="{9E9F5B1D-7AB4-4246-B276-EB8B84CCF63D}" destId="{F1320CB3-F48B-467D-A609-56CFE65256A1}" srcOrd="0" destOrd="0" presId="urn:microsoft.com/office/officeart/2008/layout/VerticalCurvedList"/>
    <dgm:cxn modelId="{18A4D45F-46C7-4303-BB9D-EF4B0BE8F201}" srcId="{36EDF5C0-F402-40B7-A010-054AC1D1F092}" destId="{FAC8C796-A203-452B-8AED-16DEB216CACC}" srcOrd="1" destOrd="0" parTransId="{D5FC568D-04E7-439E-BA36-B6041BB50B16}" sibTransId="{C18131EB-F5E6-4A8A-9D39-3E51B65EF052}"/>
    <dgm:cxn modelId="{21F49D7D-ADFF-43D9-9B32-A78DE7C0EB80}" type="presOf" srcId="{C2B6ACA7-F749-468F-B4CF-41741C23CC29}" destId="{4B8A88D5-C689-4D66-976A-57C81B51128C}" srcOrd="0" destOrd="0" presId="urn:microsoft.com/office/officeart/2008/layout/VerticalCurvedList"/>
    <dgm:cxn modelId="{7139C290-7E38-467B-8EB3-4437CF7B412D}" type="presOf" srcId="{FAC8C796-A203-452B-8AED-16DEB216CACC}" destId="{17A726D6-3931-4ABB-9C59-8C244FEF538E}" srcOrd="0" destOrd="0" presId="urn:microsoft.com/office/officeart/2008/layout/VerticalCurvedList"/>
    <dgm:cxn modelId="{A3AF689A-2670-49AA-9DEB-773F500B350C}" type="presOf" srcId="{36EDF5C0-F402-40B7-A010-054AC1D1F092}" destId="{964BFB97-177B-4B20-BCBC-4157851E7D8D}" srcOrd="0" destOrd="0" presId="urn:microsoft.com/office/officeart/2008/layout/VerticalCurvedList"/>
    <dgm:cxn modelId="{F469FACA-D55C-4208-ABB5-7582CA848124}" type="presParOf" srcId="{964BFB97-177B-4B20-BCBC-4157851E7D8D}" destId="{7D62C921-E7F0-44D9-A902-5F058E5958FE}" srcOrd="0" destOrd="0" presId="urn:microsoft.com/office/officeart/2008/layout/VerticalCurvedList"/>
    <dgm:cxn modelId="{A964E7DB-80AE-445E-8D51-8316B98BD187}" type="presParOf" srcId="{7D62C921-E7F0-44D9-A902-5F058E5958FE}" destId="{92787FD8-0B9F-401E-BBA8-299DCD078A3C}" srcOrd="0" destOrd="0" presId="urn:microsoft.com/office/officeart/2008/layout/VerticalCurvedList"/>
    <dgm:cxn modelId="{7B3939A5-4040-45C2-83BC-226884F2404A}" type="presParOf" srcId="{92787FD8-0B9F-401E-BBA8-299DCD078A3C}" destId="{9457BDA1-5B07-4223-B3C3-756EB197890E}" srcOrd="0" destOrd="0" presId="urn:microsoft.com/office/officeart/2008/layout/VerticalCurvedList"/>
    <dgm:cxn modelId="{51DB3520-41EB-4AD2-A84D-3F4FA5BD29A1}" type="presParOf" srcId="{92787FD8-0B9F-401E-BBA8-299DCD078A3C}" destId="{F1320CB3-F48B-467D-A609-56CFE65256A1}" srcOrd="1" destOrd="0" presId="urn:microsoft.com/office/officeart/2008/layout/VerticalCurvedList"/>
    <dgm:cxn modelId="{8E13F119-86EF-4D59-923C-CC3644EE2F73}" type="presParOf" srcId="{92787FD8-0B9F-401E-BBA8-299DCD078A3C}" destId="{66C0FC5C-EB81-427F-8FA0-3A011157D387}" srcOrd="2" destOrd="0" presId="urn:microsoft.com/office/officeart/2008/layout/VerticalCurvedList"/>
    <dgm:cxn modelId="{26C2DAD5-E3C5-4AB9-85B7-065CBE2AA24F}" type="presParOf" srcId="{92787FD8-0B9F-401E-BBA8-299DCD078A3C}" destId="{F24922E7-3820-4560-AF67-6CD624D3D5CC}" srcOrd="3" destOrd="0" presId="urn:microsoft.com/office/officeart/2008/layout/VerticalCurvedList"/>
    <dgm:cxn modelId="{D16FBCDC-1C67-4F29-A744-3D23CD3D3E79}" type="presParOf" srcId="{7D62C921-E7F0-44D9-A902-5F058E5958FE}" destId="{4B8A88D5-C689-4D66-976A-57C81B51128C}" srcOrd="1" destOrd="0" presId="urn:microsoft.com/office/officeart/2008/layout/VerticalCurvedList"/>
    <dgm:cxn modelId="{07EF05FD-0857-4113-A732-83A5E4A4FE5E}" type="presParOf" srcId="{7D62C921-E7F0-44D9-A902-5F058E5958FE}" destId="{C0DA124E-131C-407F-AC1B-915F410600AD}" srcOrd="2" destOrd="0" presId="urn:microsoft.com/office/officeart/2008/layout/VerticalCurvedList"/>
    <dgm:cxn modelId="{A29194C4-9277-45AA-A055-8D5921CCD588}" type="presParOf" srcId="{C0DA124E-131C-407F-AC1B-915F410600AD}" destId="{50636420-EC4A-433F-92DF-CF42E2B1578F}" srcOrd="0" destOrd="0" presId="urn:microsoft.com/office/officeart/2008/layout/VerticalCurvedList"/>
    <dgm:cxn modelId="{CE7C845C-C245-4B12-A882-F749334DBFA4}" type="presParOf" srcId="{7D62C921-E7F0-44D9-A902-5F058E5958FE}" destId="{17A726D6-3931-4ABB-9C59-8C244FEF538E}" srcOrd="3" destOrd="0" presId="urn:microsoft.com/office/officeart/2008/layout/VerticalCurvedList"/>
    <dgm:cxn modelId="{0936D92D-9492-4B78-B043-73AA1FDDEF03}" type="presParOf" srcId="{7D62C921-E7F0-44D9-A902-5F058E5958FE}" destId="{18CE4DD9-1101-42A3-AE8F-574FDA446649}" srcOrd="4" destOrd="0" presId="urn:microsoft.com/office/officeart/2008/layout/VerticalCurvedList"/>
    <dgm:cxn modelId="{FE3F1B93-4235-498C-AF41-49262BBC562D}" type="presParOf" srcId="{18CE4DD9-1101-42A3-AE8F-574FDA446649}" destId="{8D919CED-9883-4830-AEB5-7E2D543A74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D721E3-42B4-433E-8EC8-7512AE3BAC3D}" type="doc">
      <dgm:prSet loTypeId="urn:microsoft.com/office/officeart/2005/8/layout/vList2" loCatId="list" qsTypeId="urn:microsoft.com/office/officeart/2005/8/quickstyle/3d7" qsCatId="3D" csTypeId="urn:microsoft.com/office/officeart/2005/8/colors/accent5_5" csCatId="accent5" phldr="1"/>
      <dgm:spPr/>
      <dgm:t>
        <a:bodyPr/>
        <a:lstStyle/>
        <a:p>
          <a:endParaRPr lang="en-US"/>
        </a:p>
      </dgm:t>
    </dgm:pt>
    <dgm:pt modelId="{961C4DED-E70B-45ED-A3E1-C48193D4A75B}">
      <dgm:prSet phldrT="[Text]"/>
      <dgm:spPr/>
      <dgm:t>
        <a:bodyPr/>
        <a:lstStyle/>
        <a:p>
          <a:r>
            <a:rPr lang="en-US" b="1" dirty="0"/>
            <a:t>Physical contact</a:t>
          </a:r>
          <a:r>
            <a:rPr lang="en-US" dirty="0"/>
            <a:t> between the bacterial cell and the mineral sulfide surface</a:t>
          </a:r>
        </a:p>
      </dgm:t>
    </dgm:pt>
    <dgm:pt modelId="{687CAE58-6652-45F1-B6CD-333DDB180702}" type="parTrans" cxnId="{69E4D20B-3585-4A5A-8E3D-3A9BA1EE4EDA}">
      <dgm:prSet/>
      <dgm:spPr/>
      <dgm:t>
        <a:bodyPr/>
        <a:lstStyle/>
        <a:p>
          <a:endParaRPr lang="en-US"/>
        </a:p>
      </dgm:t>
    </dgm:pt>
    <dgm:pt modelId="{3B88C46F-D6C4-4F9B-A874-76BE464D44DA}" type="sibTrans" cxnId="{69E4D20B-3585-4A5A-8E3D-3A9BA1EE4EDA}">
      <dgm:prSet/>
      <dgm:spPr/>
      <dgm:t>
        <a:bodyPr/>
        <a:lstStyle/>
        <a:p>
          <a:endParaRPr lang="en-US"/>
        </a:p>
      </dgm:t>
    </dgm:pt>
    <dgm:pt modelId="{37EB5B62-1175-4B59-9880-09F1728E7F69}">
      <dgm:prSet phldrT="[Text]"/>
      <dgm:spPr/>
      <dgm:t>
        <a:bodyPr/>
        <a:lstStyle/>
        <a:p>
          <a:r>
            <a:rPr lang="en-US" dirty="0"/>
            <a:t>Oxidation to sulfate takes place via several </a:t>
          </a:r>
          <a:r>
            <a:rPr lang="en-US" b="1" dirty="0"/>
            <a:t>enzymatically catalyzed</a:t>
          </a:r>
          <a:r>
            <a:rPr lang="en-US" dirty="0"/>
            <a:t> steps </a:t>
          </a:r>
        </a:p>
      </dgm:t>
    </dgm:pt>
    <dgm:pt modelId="{8C9E160A-D2DC-4D67-9732-F4AECC472D6E}" type="parTrans" cxnId="{8B5DEACB-E0DB-480B-B7EA-0D0DCBD531DE}">
      <dgm:prSet/>
      <dgm:spPr/>
      <dgm:t>
        <a:bodyPr/>
        <a:lstStyle/>
        <a:p>
          <a:endParaRPr lang="en-US"/>
        </a:p>
      </dgm:t>
    </dgm:pt>
    <dgm:pt modelId="{2E89BC73-FEE2-44CF-842D-F98BCA4DB88A}" type="sibTrans" cxnId="{8B5DEACB-E0DB-480B-B7EA-0D0DCBD531DE}">
      <dgm:prSet/>
      <dgm:spPr/>
      <dgm:t>
        <a:bodyPr/>
        <a:lstStyle/>
        <a:p>
          <a:endParaRPr lang="en-US"/>
        </a:p>
      </dgm:t>
    </dgm:pt>
    <dgm:pt modelId="{90DB44CD-E367-4E61-BF3A-657D8F89C8B8}" type="pres">
      <dgm:prSet presAssocID="{4BD721E3-42B4-433E-8EC8-7512AE3BAC3D}" presName="linear" presStyleCnt="0">
        <dgm:presLayoutVars>
          <dgm:animLvl val="lvl"/>
          <dgm:resizeHandles val="exact"/>
        </dgm:presLayoutVars>
      </dgm:prSet>
      <dgm:spPr/>
    </dgm:pt>
    <dgm:pt modelId="{1413753F-052F-4816-BDBA-91E46D29ED28}" type="pres">
      <dgm:prSet presAssocID="{961C4DED-E70B-45ED-A3E1-C48193D4A75B}" presName="parentText" presStyleLbl="node1" presStyleIdx="0" presStyleCnt="2">
        <dgm:presLayoutVars>
          <dgm:chMax val="0"/>
          <dgm:bulletEnabled val="1"/>
        </dgm:presLayoutVars>
      </dgm:prSet>
      <dgm:spPr/>
    </dgm:pt>
    <dgm:pt modelId="{3B8AC64D-78F5-4103-806B-E474F645C879}" type="pres">
      <dgm:prSet presAssocID="{3B88C46F-D6C4-4F9B-A874-76BE464D44DA}" presName="spacer" presStyleCnt="0"/>
      <dgm:spPr/>
    </dgm:pt>
    <dgm:pt modelId="{8A02BE00-A1EB-4DF9-888E-F642592CAB18}" type="pres">
      <dgm:prSet presAssocID="{37EB5B62-1175-4B59-9880-09F1728E7F69}" presName="parentText" presStyleLbl="node1" presStyleIdx="1" presStyleCnt="2">
        <dgm:presLayoutVars>
          <dgm:chMax val="0"/>
          <dgm:bulletEnabled val="1"/>
        </dgm:presLayoutVars>
      </dgm:prSet>
      <dgm:spPr/>
    </dgm:pt>
  </dgm:ptLst>
  <dgm:cxnLst>
    <dgm:cxn modelId="{69E4D20B-3585-4A5A-8E3D-3A9BA1EE4EDA}" srcId="{4BD721E3-42B4-433E-8EC8-7512AE3BAC3D}" destId="{961C4DED-E70B-45ED-A3E1-C48193D4A75B}" srcOrd="0" destOrd="0" parTransId="{687CAE58-6652-45F1-B6CD-333DDB180702}" sibTransId="{3B88C46F-D6C4-4F9B-A874-76BE464D44DA}"/>
    <dgm:cxn modelId="{967AB16C-FE50-4792-863C-AD0C96A44B29}" type="presOf" srcId="{4BD721E3-42B4-433E-8EC8-7512AE3BAC3D}" destId="{90DB44CD-E367-4E61-BF3A-657D8F89C8B8}" srcOrd="0" destOrd="0" presId="urn:microsoft.com/office/officeart/2005/8/layout/vList2"/>
    <dgm:cxn modelId="{23D7617D-28C2-4BAF-8EE3-6EFFB378DC6D}" type="presOf" srcId="{961C4DED-E70B-45ED-A3E1-C48193D4A75B}" destId="{1413753F-052F-4816-BDBA-91E46D29ED28}" srcOrd="0" destOrd="0" presId="urn:microsoft.com/office/officeart/2005/8/layout/vList2"/>
    <dgm:cxn modelId="{8B5DEACB-E0DB-480B-B7EA-0D0DCBD531DE}" srcId="{4BD721E3-42B4-433E-8EC8-7512AE3BAC3D}" destId="{37EB5B62-1175-4B59-9880-09F1728E7F69}" srcOrd="1" destOrd="0" parTransId="{8C9E160A-D2DC-4D67-9732-F4AECC472D6E}" sibTransId="{2E89BC73-FEE2-44CF-842D-F98BCA4DB88A}"/>
    <dgm:cxn modelId="{F0E2D6ED-CF35-4148-A32A-6BA85E2C5FB3}" type="presOf" srcId="{37EB5B62-1175-4B59-9880-09F1728E7F69}" destId="{8A02BE00-A1EB-4DF9-888E-F642592CAB18}" srcOrd="0" destOrd="0" presId="urn:microsoft.com/office/officeart/2005/8/layout/vList2"/>
    <dgm:cxn modelId="{D88E9912-0D8E-40D7-99EC-7B6509B6B6E5}" type="presParOf" srcId="{90DB44CD-E367-4E61-BF3A-657D8F89C8B8}" destId="{1413753F-052F-4816-BDBA-91E46D29ED28}" srcOrd="0" destOrd="0" presId="urn:microsoft.com/office/officeart/2005/8/layout/vList2"/>
    <dgm:cxn modelId="{E119E61A-64CC-4623-A5EF-65404735866E}" type="presParOf" srcId="{90DB44CD-E367-4E61-BF3A-657D8F89C8B8}" destId="{3B8AC64D-78F5-4103-806B-E474F645C879}" srcOrd="1" destOrd="0" presId="urn:microsoft.com/office/officeart/2005/8/layout/vList2"/>
    <dgm:cxn modelId="{A4F43BCE-DB36-492F-850C-CDF5A48EAB5C}" type="presParOf" srcId="{90DB44CD-E367-4E61-BF3A-657D8F89C8B8}" destId="{8A02BE00-A1EB-4DF9-888E-F642592CAB1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F26E2E-A5A2-472F-91FD-DEE483C1263A}" type="doc">
      <dgm:prSet loTypeId="urn:microsoft.com/office/officeart/2005/8/layout/hierarchy2" loCatId="hierarchy" qsTypeId="urn:microsoft.com/office/officeart/2005/8/quickstyle/3d3" qsCatId="3D" csTypeId="urn:microsoft.com/office/officeart/2005/8/colors/accent5_4" csCatId="accent5" phldr="1"/>
      <dgm:spPr/>
      <dgm:t>
        <a:bodyPr/>
        <a:lstStyle/>
        <a:p>
          <a:endParaRPr lang="en-US"/>
        </a:p>
      </dgm:t>
    </dgm:pt>
    <dgm:pt modelId="{619BD048-ECD0-4E95-84AF-2316AF22BC70}">
      <dgm:prSet phldrT="[Text]" custT="1"/>
      <dgm:spPr/>
      <dgm:t>
        <a:bodyPr/>
        <a:lstStyle/>
        <a:p>
          <a:r>
            <a:rPr lang="en-US" sz="2400" dirty="0"/>
            <a:t>Non-iron metal sulfides can be oxidized by 	</a:t>
          </a:r>
        </a:p>
        <a:p>
          <a:r>
            <a:rPr lang="en-US" sz="2400" i="1" dirty="0"/>
            <a:t>T. </a:t>
          </a:r>
          <a:r>
            <a:rPr lang="en-US" sz="2400" i="1" dirty="0" err="1"/>
            <a:t>ferrooxidans</a:t>
          </a:r>
          <a:r>
            <a:rPr lang="en-US" sz="2400" i="1" dirty="0"/>
            <a:t> </a:t>
          </a:r>
          <a:r>
            <a:rPr lang="en-US" sz="2400" dirty="0"/>
            <a:t>in direct interaction</a:t>
          </a:r>
        </a:p>
      </dgm:t>
    </dgm:pt>
    <dgm:pt modelId="{6F2EB919-F6B9-4F64-B8AC-DE5F87F9FFCC}" type="parTrans" cxnId="{6B93CFA4-935F-4D7B-A439-C25EA51FC3D0}">
      <dgm:prSet/>
      <dgm:spPr/>
      <dgm:t>
        <a:bodyPr/>
        <a:lstStyle/>
        <a:p>
          <a:endParaRPr lang="en-US"/>
        </a:p>
      </dgm:t>
    </dgm:pt>
    <dgm:pt modelId="{54A01374-65A0-4767-A585-9B15A90C343F}" type="sibTrans" cxnId="{6B93CFA4-935F-4D7B-A439-C25EA51FC3D0}">
      <dgm:prSet/>
      <dgm:spPr/>
      <dgm:t>
        <a:bodyPr/>
        <a:lstStyle/>
        <a:p>
          <a:endParaRPr lang="en-US"/>
        </a:p>
      </dgm:t>
    </dgm:pt>
    <dgm:pt modelId="{8D2AC949-EF6D-4203-9B4E-DB93B5313AA7}">
      <dgm:prSet phldrT="[Text]"/>
      <dgm:spPr/>
      <dgm:t>
        <a:bodyPr/>
        <a:lstStyle/>
        <a:p>
          <a:r>
            <a:rPr lang="en-US" dirty="0" err="1"/>
            <a:t>Covellite</a:t>
          </a:r>
          <a:r>
            <a:rPr lang="en-US" dirty="0"/>
            <a:t> (</a:t>
          </a:r>
          <a:r>
            <a:rPr lang="en-US" dirty="0" err="1"/>
            <a:t>CuS</a:t>
          </a:r>
          <a:r>
            <a:rPr lang="en-US" dirty="0"/>
            <a:t>)</a:t>
          </a:r>
        </a:p>
      </dgm:t>
    </dgm:pt>
    <dgm:pt modelId="{7FC40E6B-78DA-473A-A6B3-814A3BD8AB63}" type="parTrans" cxnId="{F8AA3E14-E6AA-47A7-9F78-6C62DBC96CFC}">
      <dgm:prSet/>
      <dgm:spPr/>
      <dgm:t>
        <a:bodyPr/>
        <a:lstStyle/>
        <a:p>
          <a:endParaRPr lang="en-US"/>
        </a:p>
      </dgm:t>
    </dgm:pt>
    <dgm:pt modelId="{F80CE552-6BF6-4EE2-9B29-AAC2FFD01534}" type="sibTrans" cxnId="{F8AA3E14-E6AA-47A7-9F78-6C62DBC96CFC}">
      <dgm:prSet/>
      <dgm:spPr/>
      <dgm:t>
        <a:bodyPr/>
        <a:lstStyle/>
        <a:p>
          <a:endParaRPr lang="en-US"/>
        </a:p>
      </dgm:t>
    </dgm:pt>
    <dgm:pt modelId="{AF104107-8BF2-4468-AAB7-CB1E3C7529BA}">
      <dgm:prSet phldrT="[Text]"/>
      <dgm:spPr/>
      <dgm:t>
        <a:bodyPr/>
        <a:lstStyle/>
        <a:p>
          <a:r>
            <a:rPr lang="en-US" dirty="0"/>
            <a:t>Galena (</a:t>
          </a:r>
          <a:r>
            <a:rPr lang="en-US" dirty="0" err="1"/>
            <a:t>PbS</a:t>
          </a:r>
          <a:r>
            <a:rPr lang="en-US" dirty="0"/>
            <a:t>) </a:t>
          </a:r>
        </a:p>
      </dgm:t>
    </dgm:pt>
    <dgm:pt modelId="{1574B7EF-1B36-4052-A265-138C5BBF6476}" type="parTrans" cxnId="{79E8134B-96C0-41C1-8A50-516211E1659F}">
      <dgm:prSet/>
      <dgm:spPr/>
      <dgm:t>
        <a:bodyPr/>
        <a:lstStyle/>
        <a:p>
          <a:endParaRPr lang="en-US"/>
        </a:p>
      </dgm:t>
    </dgm:pt>
    <dgm:pt modelId="{85B1453D-9351-4858-A185-278110FA20B3}" type="sibTrans" cxnId="{79E8134B-96C0-41C1-8A50-516211E1659F}">
      <dgm:prSet/>
      <dgm:spPr/>
      <dgm:t>
        <a:bodyPr/>
        <a:lstStyle/>
        <a:p>
          <a:endParaRPr lang="en-US"/>
        </a:p>
      </dgm:t>
    </dgm:pt>
    <dgm:pt modelId="{CE427EB1-7177-4A44-95FA-B4DA64BFCA7E}">
      <dgm:prSet phldrT="[Text]"/>
      <dgm:spPr/>
      <dgm:t>
        <a:bodyPr/>
        <a:lstStyle/>
        <a:p>
          <a:r>
            <a:rPr lang="en-US" dirty="0" err="1"/>
            <a:t>Molybdenite</a:t>
          </a:r>
          <a:r>
            <a:rPr lang="en-US" dirty="0"/>
            <a:t> (MoS</a:t>
          </a:r>
          <a:r>
            <a:rPr lang="en-US" baseline="-25000" dirty="0"/>
            <a:t>2</a:t>
          </a:r>
          <a:r>
            <a:rPr lang="en-US" dirty="0"/>
            <a:t>)</a:t>
          </a:r>
        </a:p>
      </dgm:t>
    </dgm:pt>
    <dgm:pt modelId="{8101A46C-1871-4165-BFFC-414A8ED83F68}" type="parTrans" cxnId="{78D59CD0-3A17-41EA-ADAF-48EA12B9F371}">
      <dgm:prSet/>
      <dgm:spPr/>
      <dgm:t>
        <a:bodyPr/>
        <a:lstStyle/>
        <a:p>
          <a:endParaRPr lang="en-US"/>
        </a:p>
      </dgm:t>
    </dgm:pt>
    <dgm:pt modelId="{D865CD0F-4AE6-48C1-83FA-DDE5D134EAB4}" type="sibTrans" cxnId="{78D59CD0-3A17-41EA-ADAF-48EA12B9F371}">
      <dgm:prSet/>
      <dgm:spPr/>
      <dgm:t>
        <a:bodyPr/>
        <a:lstStyle/>
        <a:p>
          <a:endParaRPr lang="en-US"/>
        </a:p>
      </dgm:t>
    </dgm:pt>
    <dgm:pt modelId="{586ED10C-DE56-42C1-AD12-24F8D3B8D04A}">
      <dgm:prSet phldrT="[Text]"/>
      <dgm:spPr/>
      <dgm:t>
        <a:bodyPr/>
        <a:lstStyle/>
        <a:p>
          <a:r>
            <a:rPr lang="en-US" dirty="0"/>
            <a:t>Chalcocite (Cu</a:t>
          </a:r>
          <a:r>
            <a:rPr lang="en-US" baseline="-25000" dirty="0"/>
            <a:t>2</a:t>
          </a:r>
          <a:r>
            <a:rPr lang="en-US" dirty="0"/>
            <a:t>S)</a:t>
          </a:r>
        </a:p>
      </dgm:t>
    </dgm:pt>
    <dgm:pt modelId="{E2288DA5-FDE3-4159-B87B-F62728A6DCA7}" type="parTrans" cxnId="{005B7D51-FAC5-4DAE-9098-AE37C17183DB}">
      <dgm:prSet/>
      <dgm:spPr/>
      <dgm:t>
        <a:bodyPr/>
        <a:lstStyle/>
        <a:p>
          <a:endParaRPr lang="en-US"/>
        </a:p>
      </dgm:t>
    </dgm:pt>
    <dgm:pt modelId="{D38F9E2B-DAD0-46D2-A3F5-E94FB980A591}" type="sibTrans" cxnId="{005B7D51-FAC5-4DAE-9098-AE37C17183DB}">
      <dgm:prSet/>
      <dgm:spPr/>
      <dgm:t>
        <a:bodyPr/>
        <a:lstStyle/>
        <a:p>
          <a:endParaRPr lang="en-US"/>
        </a:p>
      </dgm:t>
    </dgm:pt>
    <dgm:pt modelId="{0C2FA555-7CEC-44DD-960A-F496573596D5}">
      <dgm:prSet phldrT="[Text]"/>
      <dgm:spPr/>
      <dgm:t>
        <a:bodyPr/>
        <a:lstStyle/>
        <a:p>
          <a:r>
            <a:rPr lang="en-US" dirty="0" err="1"/>
            <a:t>Sphalerite</a:t>
          </a:r>
          <a:r>
            <a:rPr lang="en-US" dirty="0"/>
            <a:t> (</a:t>
          </a:r>
          <a:r>
            <a:rPr lang="en-US" dirty="0" err="1"/>
            <a:t>ZnS</a:t>
          </a:r>
          <a:r>
            <a:rPr lang="en-US" dirty="0"/>
            <a:t>)</a:t>
          </a:r>
        </a:p>
      </dgm:t>
    </dgm:pt>
    <dgm:pt modelId="{082283A9-2AD5-4923-957C-D99B290211E7}" type="parTrans" cxnId="{2ADBCEAD-628F-46B8-A532-BEDC46AB0E46}">
      <dgm:prSet/>
      <dgm:spPr/>
      <dgm:t>
        <a:bodyPr/>
        <a:lstStyle/>
        <a:p>
          <a:endParaRPr lang="en-US"/>
        </a:p>
      </dgm:t>
    </dgm:pt>
    <dgm:pt modelId="{42079AE2-9436-4B4F-A6D3-E5FF46B616ED}" type="sibTrans" cxnId="{2ADBCEAD-628F-46B8-A532-BEDC46AB0E46}">
      <dgm:prSet/>
      <dgm:spPr/>
      <dgm:t>
        <a:bodyPr/>
        <a:lstStyle/>
        <a:p>
          <a:endParaRPr lang="en-US"/>
        </a:p>
      </dgm:t>
    </dgm:pt>
    <dgm:pt modelId="{FEBBD7FC-738F-4563-948C-110983535704}">
      <dgm:prSet phldrT="[Text]"/>
      <dgm:spPr/>
      <dgm:t>
        <a:bodyPr/>
        <a:lstStyle/>
        <a:p>
          <a:r>
            <a:rPr lang="en-US" dirty="0"/>
            <a:t>Stibnite (Sb</a:t>
          </a:r>
          <a:r>
            <a:rPr lang="en-US" baseline="-25000" dirty="0"/>
            <a:t>2</a:t>
          </a:r>
          <a:r>
            <a:rPr lang="en-US" dirty="0"/>
            <a:t>S</a:t>
          </a:r>
          <a:r>
            <a:rPr lang="en-US" baseline="-25000" dirty="0"/>
            <a:t>3</a:t>
          </a:r>
          <a:r>
            <a:rPr lang="en-US" dirty="0"/>
            <a:t>) </a:t>
          </a:r>
        </a:p>
      </dgm:t>
    </dgm:pt>
    <dgm:pt modelId="{2AD2887A-7CE1-4580-BDE7-4DC2ED351D0B}" type="parTrans" cxnId="{896DBD5A-7A4E-477F-8DAB-0F68ACF5C364}">
      <dgm:prSet/>
      <dgm:spPr/>
      <dgm:t>
        <a:bodyPr/>
        <a:lstStyle/>
        <a:p>
          <a:endParaRPr lang="en-US"/>
        </a:p>
      </dgm:t>
    </dgm:pt>
    <dgm:pt modelId="{6FE2888F-E276-4F0A-A9A4-2A7E994B2305}" type="sibTrans" cxnId="{896DBD5A-7A4E-477F-8DAB-0F68ACF5C364}">
      <dgm:prSet/>
      <dgm:spPr/>
      <dgm:t>
        <a:bodyPr/>
        <a:lstStyle/>
        <a:p>
          <a:endParaRPr lang="en-US"/>
        </a:p>
      </dgm:t>
    </dgm:pt>
    <dgm:pt modelId="{AD4635DD-33A6-47D5-B0BF-6E00B4B3FED2}">
      <dgm:prSet phldrT="[Text]"/>
      <dgm:spPr/>
      <dgm:t>
        <a:bodyPr/>
        <a:lstStyle/>
        <a:p>
          <a:r>
            <a:rPr lang="en-US" dirty="0"/>
            <a:t>Cobaltite (</a:t>
          </a:r>
          <a:r>
            <a:rPr lang="en-US" dirty="0" err="1"/>
            <a:t>CoS</a:t>
          </a:r>
          <a:r>
            <a:rPr lang="en-US" dirty="0"/>
            <a:t>)</a:t>
          </a:r>
        </a:p>
      </dgm:t>
    </dgm:pt>
    <dgm:pt modelId="{DEF312FD-0FD6-4089-A392-E077E318B8C3}" type="parTrans" cxnId="{B67AE550-88F3-4108-BF6C-A18E58B4350B}">
      <dgm:prSet/>
      <dgm:spPr/>
      <dgm:t>
        <a:bodyPr/>
        <a:lstStyle/>
        <a:p>
          <a:endParaRPr lang="en-US"/>
        </a:p>
      </dgm:t>
    </dgm:pt>
    <dgm:pt modelId="{A7A2F90F-CF08-4D8D-9E56-86485D62492F}" type="sibTrans" cxnId="{B67AE550-88F3-4108-BF6C-A18E58B4350B}">
      <dgm:prSet/>
      <dgm:spPr/>
      <dgm:t>
        <a:bodyPr/>
        <a:lstStyle/>
        <a:p>
          <a:endParaRPr lang="en-US"/>
        </a:p>
      </dgm:t>
    </dgm:pt>
    <dgm:pt modelId="{66D664BF-2CB8-44B7-9EDB-42F3CE2F2E32}">
      <dgm:prSet phldrT="[Text]"/>
      <dgm:spPr/>
      <dgm:t>
        <a:bodyPr/>
        <a:lstStyle/>
        <a:p>
          <a:r>
            <a:rPr lang="en-US" dirty="0" err="1"/>
            <a:t>Millerite</a:t>
          </a:r>
          <a:r>
            <a:rPr lang="en-US" dirty="0"/>
            <a:t> (</a:t>
          </a:r>
          <a:r>
            <a:rPr lang="en-US" dirty="0" err="1"/>
            <a:t>NiS</a:t>
          </a:r>
          <a:r>
            <a:rPr lang="en-US" dirty="0"/>
            <a:t>)</a:t>
          </a:r>
        </a:p>
      </dgm:t>
    </dgm:pt>
    <dgm:pt modelId="{4EE8CB03-A37D-47D1-B978-088BDE4DF3B2}" type="parTrans" cxnId="{B2784CF1-4A4B-49CF-95A2-1A0C61390545}">
      <dgm:prSet/>
      <dgm:spPr/>
      <dgm:t>
        <a:bodyPr/>
        <a:lstStyle/>
        <a:p>
          <a:endParaRPr lang="en-US"/>
        </a:p>
      </dgm:t>
    </dgm:pt>
    <dgm:pt modelId="{6C99FFBD-1C60-42C1-A727-D9CDE560A22F}" type="sibTrans" cxnId="{B2784CF1-4A4B-49CF-95A2-1A0C61390545}">
      <dgm:prSet/>
      <dgm:spPr/>
      <dgm:t>
        <a:bodyPr/>
        <a:lstStyle/>
        <a:p>
          <a:endParaRPr lang="en-US"/>
        </a:p>
      </dgm:t>
    </dgm:pt>
    <dgm:pt modelId="{B2446C31-67EC-42F5-8252-F2114F88822C}" type="pres">
      <dgm:prSet presAssocID="{46F26E2E-A5A2-472F-91FD-DEE483C1263A}" presName="diagram" presStyleCnt="0">
        <dgm:presLayoutVars>
          <dgm:chPref val="1"/>
          <dgm:dir/>
          <dgm:animOne val="branch"/>
          <dgm:animLvl val="lvl"/>
          <dgm:resizeHandles val="exact"/>
        </dgm:presLayoutVars>
      </dgm:prSet>
      <dgm:spPr/>
    </dgm:pt>
    <dgm:pt modelId="{65398597-062E-4348-828B-E4BDE8D3E0BE}" type="pres">
      <dgm:prSet presAssocID="{619BD048-ECD0-4E95-84AF-2316AF22BC70}" presName="root1" presStyleCnt="0"/>
      <dgm:spPr/>
    </dgm:pt>
    <dgm:pt modelId="{DE1FE745-C79B-4D30-B085-26C824A59147}" type="pres">
      <dgm:prSet presAssocID="{619BD048-ECD0-4E95-84AF-2316AF22BC70}" presName="LevelOneTextNode" presStyleLbl="node0" presStyleIdx="0" presStyleCnt="1" custScaleX="587509" custScaleY="164421">
        <dgm:presLayoutVars>
          <dgm:chPref val="3"/>
        </dgm:presLayoutVars>
      </dgm:prSet>
      <dgm:spPr/>
    </dgm:pt>
    <dgm:pt modelId="{B03FCA3A-B6B1-482B-B561-A7D6971B8CF9}" type="pres">
      <dgm:prSet presAssocID="{619BD048-ECD0-4E95-84AF-2316AF22BC70}" presName="level2hierChild" presStyleCnt="0"/>
      <dgm:spPr/>
    </dgm:pt>
    <dgm:pt modelId="{181C4559-1B2C-4813-ACDE-5E8F66BE00B4}" type="pres">
      <dgm:prSet presAssocID="{7FC40E6B-78DA-473A-A6B3-814A3BD8AB63}" presName="conn2-1" presStyleLbl="parChTrans1D2" presStyleIdx="0" presStyleCnt="8"/>
      <dgm:spPr/>
    </dgm:pt>
    <dgm:pt modelId="{A9DF6539-3D3F-45CF-A5E0-45F50DB798D3}" type="pres">
      <dgm:prSet presAssocID="{7FC40E6B-78DA-473A-A6B3-814A3BD8AB63}" presName="connTx" presStyleLbl="parChTrans1D2" presStyleIdx="0" presStyleCnt="8"/>
      <dgm:spPr/>
    </dgm:pt>
    <dgm:pt modelId="{F4DA057F-E0E8-4CF0-89A7-1ADB2AFF0109}" type="pres">
      <dgm:prSet presAssocID="{8D2AC949-EF6D-4203-9B4E-DB93B5313AA7}" presName="root2" presStyleCnt="0"/>
      <dgm:spPr/>
    </dgm:pt>
    <dgm:pt modelId="{07A34AFD-812C-460D-A695-2445FCFA7AE3}" type="pres">
      <dgm:prSet presAssocID="{8D2AC949-EF6D-4203-9B4E-DB93B5313AA7}" presName="LevelTwoTextNode" presStyleLbl="node2" presStyleIdx="0" presStyleCnt="8">
        <dgm:presLayoutVars>
          <dgm:chPref val="3"/>
        </dgm:presLayoutVars>
      </dgm:prSet>
      <dgm:spPr/>
    </dgm:pt>
    <dgm:pt modelId="{605C19F0-9B55-4FE3-B9B6-10B6E5040BCF}" type="pres">
      <dgm:prSet presAssocID="{8D2AC949-EF6D-4203-9B4E-DB93B5313AA7}" presName="level3hierChild" presStyleCnt="0"/>
      <dgm:spPr/>
    </dgm:pt>
    <dgm:pt modelId="{CD818CA4-779B-42BD-88AF-EDC2C4744BC7}" type="pres">
      <dgm:prSet presAssocID="{E2288DA5-FDE3-4159-B87B-F62728A6DCA7}" presName="conn2-1" presStyleLbl="parChTrans1D2" presStyleIdx="1" presStyleCnt="8"/>
      <dgm:spPr/>
    </dgm:pt>
    <dgm:pt modelId="{6CD6DF1F-84D7-46DC-8036-99DF4F258780}" type="pres">
      <dgm:prSet presAssocID="{E2288DA5-FDE3-4159-B87B-F62728A6DCA7}" presName="connTx" presStyleLbl="parChTrans1D2" presStyleIdx="1" presStyleCnt="8"/>
      <dgm:spPr/>
    </dgm:pt>
    <dgm:pt modelId="{8EA0951D-8F9D-42C1-9E0D-2B82CBFEB0EF}" type="pres">
      <dgm:prSet presAssocID="{586ED10C-DE56-42C1-AD12-24F8D3B8D04A}" presName="root2" presStyleCnt="0"/>
      <dgm:spPr/>
    </dgm:pt>
    <dgm:pt modelId="{9E0F9330-1461-484B-8E3A-BA40BE68C389}" type="pres">
      <dgm:prSet presAssocID="{586ED10C-DE56-42C1-AD12-24F8D3B8D04A}" presName="LevelTwoTextNode" presStyleLbl="node2" presStyleIdx="1" presStyleCnt="8">
        <dgm:presLayoutVars>
          <dgm:chPref val="3"/>
        </dgm:presLayoutVars>
      </dgm:prSet>
      <dgm:spPr/>
    </dgm:pt>
    <dgm:pt modelId="{F53D477D-E742-4187-A730-6B755111E046}" type="pres">
      <dgm:prSet presAssocID="{586ED10C-DE56-42C1-AD12-24F8D3B8D04A}" presName="level3hierChild" presStyleCnt="0"/>
      <dgm:spPr/>
    </dgm:pt>
    <dgm:pt modelId="{895CE509-6EFE-4757-9BDD-50760851F430}" type="pres">
      <dgm:prSet presAssocID="{082283A9-2AD5-4923-957C-D99B290211E7}" presName="conn2-1" presStyleLbl="parChTrans1D2" presStyleIdx="2" presStyleCnt="8"/>
      <dgm:spPr/>
    </dgm:pt>
    <dgm:pt modelId="{0C1496F0-E850-4617-BBBD-33F096A1D038}" type="pres">
      <dgm:prSet presAssocID="{082283A9-2AD5-4923-957C-D99B290211E7}" presName="connTx" presStyleLbl="parChTrans1D2" presStyleIdx="2" presStyleCnt="8"/>
      <dgm:spPr/>
    </dgm:pt>
    <dgm:pt modelId="{E0EC13B4-C421-4266-B96B-25813445EABD}" type="pres">
      <dgm:prSet presAssocID="{0C2FA555-7CEC-44DD-960A-F496573596D5}" presName="root2" presStyleCnt="0"/>
      <dgm:spPr/>
    </dgm:pt>
    <dgm:pt modelId="{C13BF74A-B30F-4F60-86E2-5191CDF0858C}" type="pres">
      <dgm:prSet presAssocID="{0C2FA555-7CEC-44DD-960A-F496573596D5}" presName="LevelTwoTextNode" presStyleLbl="node2" presStyleIdx="2" presStyleCnt="8">
        <dgm:presLayoutVars>
          <dgm:chPref val="3"/>
        </dgm:presLayoutVars>
      </dgm:prSet>
      <dgm:spPr/>
    </dgm:pt>
    <dgm:pt modelId="{F7FEA242-A526-436E-A79A-20792620A72B}" type="pres">
      <dgm:prSet presAssocID="{0C2FA555-7CEC-44DD-960A-F496573596D5}" presName="level3hierChild" presStyleCnt="0"/>
      <dgm:spPr/>
    </dgm:pt>
    <dgm:pt modelId="{820D0C04-242C-4674-9391-3362A5B2D36F}" type="pres">
      <dgm:prSet presAssocID="{1574B7EF-1B36-4052-A265-138C5BBF6476}" presName="conn2-1" presStyleLbl="parChTrans1D2" presStyleIdx="3" presStyleCnt="8"/>
      <dgm:spPr/>
    </dgm:pt>
    <dgm:pt modelId="{A6BD4209-E901-43A5-8C5C-067790B3830C}" type="pres">
      <dgm:prSet presAssocID="{1574B7EF-1B36-4052-A265-138C5BBF6476}" presName="connTx" presStyleLbl="parChTrans1D2" presStyleIdx="3" presStyleCnt="8"/>
      <dgm:spPr/>
    </dgm:pt>
    <dgm:pt modelId="{2EBBAD43-8ACB-4AA6-81B5-385C796CEDF1}" type="pres">
      <dgm:prSet presAssocID="{AF104107-8BF2-4468-AAB7-CB1E3C7529BA}" presName="root2" presStyleCnt="0"/>
      <dgm:spPr/>
    </dgm:pt>
    <dgm:pt modelId="{8AF10244-8A97-4324-A88B-C5FAAC2C5D31}" type="pres">
      <dgm:prSet presAssocID="{AF104107-8BF2-4468-AAB7-CB1E3C7529BA}" presName="LevelTwoTextNode" presStyleLbl="node2" presStyleIdx="3" presStyleCnt="8">
        <dgm:presLayoutVars>
          <dgm:chPref val="3"/>
        </dgm:presLayoutVars>
      </dgm:prSet>
      <dgm:spPr/>
    </dgm:pt>
    <dgm:pt modelId="{D65A4699-E930-4217-B093-1793EC70E993}" type="pres">
      <dgm:prSet presAssocID="{AF104107-8BF2-4468-AAB7-CB1E3C7529BA}" presName="level3hierChild" presStyleCnt="0"/>
      <dgm:spPr/>
    </dgm:pt>
    <dgm:pt modelId="{8299B1E1-0442-47CF-824C-DD69D1FE8B6D}" type="pres">
      <dgm:prSet presAssocID="{8101A46C-1871-4165-BFFC-414A8ED83F68}" presName="conn2-1" presStyleLbl="parChTrans1D2" presStyleIdx="4" presStyleCnt="8"/>
      <dgm:spPr/>
    </dgm:pt>
    <dgm:pt modelId="{1801FA10-00AA-46FF-9350-92F13CECD69D}" type="pres">
      <dgm:prSet presAssocID="{8101A46C-1871-4165-BFFC-414A8ED83F68}" presName="connTx" presStyleLbl="parChTrans1D2" presStyleIdx="4" presStyleCnt="8"/>
      <dgm:spPr/>
    </dgm:pt>
    <dgm:pt modelId="{02E67ACD-62BC-4722-A686-C0896765EB26}" type="pres">
      <dgm:prSet presAssocID="{CE427EB1-7177-4A44-95FA-B4DA64BFCA7E}" presName="root2" presStyleCnt="0"/>
      <dgm:spPr/>
    </dgm:pt>
    <dgm:pt modelId="{11B619E8-D9D4-43B9-B906-479E2DE7090F}" type="pres">
      <dgm:prSet presAssocID="{CE427EB1-7177-4A44-95FA-B4DA64BFCA7E}" presName="LevelTwoTextNode" presStyleLbl="node2" presStyleIdx="4" presStyleCnt="8">
        <dgm:presLayoutVars>
          <dgm:chPref val="3"/>
        </dgm:presLayoutVars>
      </dgm:prSet>
      <dgm:spPr/>
    </dgm:pt>
    <dgm:pt modelId="{1070D777-B6FD-4D37-879B-CEB1253B1330}" type="pres">
      <dgm:prSet presAssocID="{CE427EB1-7177-4A44-95FA-B4DA64BFCA7E}" presName="level3hierChild" presStyleCnt="0"/>
      <dgm:spPr/>
    </dgm:pt>
    <dgm:pt modelId="{672D9CA9-AB5B-495E-AC1D-83B61E8911BA}" type="pres">
      <dgm:prSet presAssocID="{2AD2887A-7CE1-4580-BDE7-4DC2ED351D0B}" presName="conn2-1" presStyleLbl="parChTrans1D2" presStyleIdx="5" presStyleCnt="8"/>
      <dgm:spPr/>
    </dgm:pt>
    <dgm:pt modelId="{814BA87E-5A56-4DCA-B499-F592F78EC5C4}" type="pres">
      <dgm:prSet presAssocID="{2AD2887A-7CE1-4580-BDE7-4DC2ED351D0B}" presName="connTx" presStyleLbl="parChTrans1D2" presStyleIdx="5" presStyleCnt="8"/>
      <dgm:spPr/>
    </dgm:pt>
    <dgm:pt modelId="{3BC0DBEF-9718-4F73-B2FC-BEABE7946D08}" type="pres">
      <dgm:prSet presAssocID="{FEBBD7FC-738F-4563-948C-110983535704}" presName="root2" presStyleCnt="0"/>
      <dgm:spPr/>
    </dgm:pt>
    <dgm:pt modelId="{138E0FA9-68D0-4949-9519-CFCC31B2D015}" type="pres">
      <dgm:prSet presAssocID="{FEBBD7FC-738F-4563-948C-110983535704}" presName="LevelTwoTextNode" presStyleLbl="node2" presStyleIdx="5" presStyleCnt="8">
        <dgm:presLayoutVars>
          <dgm:chPref val="3"/>
        </dgm:presLayoutVars>
      </dgm:prSet>
      <dgm:spPr/>
    </dgm:pt>
    <dgm:pt modelId="{70C09252-D8F9-438C-B513-83EDA87DE1BA}" type="pres">
      <dgm:prSet presAssocID="{FEBBD7FC-738F-4563-948C-110983535704}" presName="level3hierChild" presStyleCnt="0"/>
      <dgm:spPr/>
    </dgm:pt>
    <dgm:pt modelId="{9EFB8575-EF28-4F59-8BB4-75B284D8240F}" type="pres">
      <dgm:prSet presAssocID="{DEF312FD-0FD6-4089-A392-E077E318B8C3}" presName="conn2-1" presStyleLbl="parChTrans1D2" presStyleIdx="6" presStyleCnt="8"/>
      <dgm:spPr/>
    </dgm:pt>
    <dgm:pt modelId="{22373B55-42C4-433D-9C50-381DB9358957}" type="pres">
      <dgm:prSet presAssocID="{DEF312FD-0FD6-4089-A392-E077E318B8C3}" presName="connTx" presStyleLbl="parChTrans1D2" presStyleIdx="6" presStyleCnt="8"/>
      <dgm:spPr/>
    </dgm:pt>
    <dgm:pt modelId="{A3626B2E-951B-4C4C-BE96-F37AEB47B03A}" type="pres">
      <dgm:prSet presAssocID="{AD4635DD-33A6-47D5-B0BF-6E00B4B3FED2}" presName="root2" presStyleCnt="0"/>
      <dgm:spPr/>
    </dgm:pt>
    <dgm:pt modelId="{B1C679B8-BF9E-4FB8-8BDE-D4C168D2E1CD}" type="pres">
      <dgm:prSet presAssocID="{AD4635DD-33A6-47D5-B0BF-6E00B4B3FED2}" presName="LevelTwoTextNode" presStyleLbl="node2" presStyleIdx="6" presStyleCnt="8">
        <dgm:presLayoutVars>
          <dgm:chPref val="3"/>
        </dgm:presLayoutVars>
      </dgm:prSet>
      <dgm:spPr/>
    </dgm:pt>
    <dgm:pt modelId="{36707D96-4F0B-4EFC-8C24-13E9ED31E40E}" type="pres">
      <dgm:prSet presAssocID="{AD4635DD-33A6-47D5-B0BF-6E00B4B3FED2}" presName="level3hierChild" presStyleCnt="0"/>
      <dgm:spPr/>
    </dgm:pt>
    <dgm:pt modelId="{02B7029C-4B09-4473-A09B-0A1601121DA8}" type="pres">
      <dgm:prSet presAssocID="{4EE8CB03-A37D-47D1-B978-088BDE4DF3B2}" presName="conn2-1" presStyleLbl="parChTrans1D2" presStyleIdx="7" presStyleCnt="8"/>
      <dgm:spPr/>
    </dgm:pt>
    <dgm:pt modelId="{49C6AF80-5AC7-4C2A-9FA6-EF43F77BB6BA}" type="pres">
      <dgm:prSet presAssocID="{4EE8CB03-A37D-47D1-B978-088BDE4DF3B2}" presName="connTx" presStyleLbl="parChTrans1D2" presStyleIdx="7" presStyleCnt="8"/>
      <dgm:spPr/>
    </dgm:pt>
    <dgm:pt modelId="{32935C3E-59D4-4857-8B0C-AF7F2A23984D}" type="pres">
      <dgm:prSet presAssocID="{66D664BF-2CB8-44B7-9EDB-42F3CE2F2E32}" presName="root2" presStyleCnt="0"/>
      <dgm:spPr/>
    </dgm:pt>
    <dgm:pt modelId="{D73C8E6B-47C5-4DA0-B985-DA9E5599D876}" type="pres">
      <dgm:prSet presAssocID="{66D664BF-2CB8-44B7-9EDB-42F3CE2F2E32}" presName="LevelTwoTextNode" presStyleLbl="node2" presStyleIdx="7" presStyleCnt="8">
        <dgm:presLayoutVars>
          <dgm:chPref val="3"/>
        </dgm:presLayoutVars>
      </dgm:prSet>
      <dgm:spPr/>
    </dgm:pt>
    <dgm:pt modelId="{DE14E415-EB12-4CC3-AFFC-968B4024DED0}" type="pres">
      <dgm:prSet presAssocID="{66D664BF-2CB8-44B7-9EDB-42F3CE2F2E32}" presName="level3hierChild" presStyleCnt="0"/>
      <dgm:spPr/>
    </dgm:pt>
  </dgm:ptLst>
  <dgm:cxnLst>
    <dgm:cxn modelId="{C6890004-83BD-4A26-AEE6-0ADB009CCF78}" type="presOf" srcId="{7FC40E6B-78DA-473A-A6B3-814A3BD8AB63}" destId="{181C4559-1B2C-4813-ACDE-5E8F66BE00B4}" srcOrd="0" destOrd="0" presId="urn:microsoft.com/office/officeart/2005/8/layout/hierarchy2"/>
    <dgm:cxn modelId="{54F54610-CE94-495D-B7F1-302BF76B93DA}" type="presOf" srcId="{4EE8CB03-A37D-47D1-B978-088BDE4DF3B2}" destId="{49C6AF80-5AC7-4C2A-9FA6-EF43F77BB6BA}" srcOrd="1" destOrd="0" presId="urn:microsoft.com/office/officeart/2005/8/layout/hierarchy2"/>
    <dgm:cxn modelId="{9D218B11-08F1-4290-8164-BFA0542E362F}" type="presOf" srcId="{FEBBD7FC-738F-4563-948C-110983535704}" destId="{138E0FA9-68D0-4949-9519-CFCC31B2D015}" srcOrd="0" destOrd="0" presId="urn:microsoft.com/office/officeart/2005/8/layout/hierarchy2"/>
    <dgm:cxn modelId="{F8AA3E14-E6AA-47A7-9F78-6C62DBC96CFC}" srcId="{619BD048-ECD0-4E95-84AF-2316AF22BC70}" destId="{8D2AC949-EF6D-4203-9B4E-DB93B5313AA7}" srcOrd="0" destOrd="0" parTransId="{7FC40E6B-78DA-473A-A6B3-814A3BD8AB63}" sibTransId="{F80CE552-6BF6-4EE2-9B29-AAC2FFD01534}"/>
    <dgm:cxn modelId="{77090D23-1C18-46E2-B6D1-53D38BE04ADA}" type="presOf" srcId="{E2288DA5-FDE3-4159-B87B-F62728A6DCA7}" destId="{CD818CA4-779B-42BD-88AF-EDC2C4744BC7}" srcOrd="0" destOrd="0" presId="urn:microsoft.com/office/officeart/2005/8/layout/hierarchy2"/>
    <dgm:cxn modelId="{9D981C24-C0FB-44F4-A38B-868B2CE2EE22}" type="presOf" srcId="{619BD048-ECD0-4E95-84AF-2316AF22BC70}" destId="{DE1FE745-C79B-4D30-B085-26C824A59147}" srcOrd="0" destOrd="0" presId="urn:microsoft.com/office/officeart/2005/8/layout/hierarchy2"/>
    <dgm:cxn modelId="{1CEFA025-45DB-4CCF-8756-3C14FAEB7A47}" type="presOf" srcId="{4EE8CB03-A37D-47D1-B978-088BDE4DF3B2}" destId="{02B7029C-4B09-4473-A09B-0A1601121DA8}" srcOrd="0" destOrd="0" presId="urn:microsoft.com/office/officeart/2005/8/layout/hierarchy2"/>
    <dgm:cxn modelId="{7AB2A632-0234-4E5C-A51D-DC0A61A44BCB}" type="presOf" srcId="{AD4635DD-33A6-47D5-B0BF-6E00B4B3FED2}" destId="{B1C679B8-BF9E-4FB8-8BDE-D4C168D2E1CD}" srcOrd="0" destOrd="0" presId="urn:microsoft.com/office/officeart/2005/8/layout/hierarchy2"/>
    <dgm:cxn modelId="{0FBEC438-49E6-4922-861C-5561559976CD}" type="presOf" srcId="{DEF312FD-0FD6-4089-A392-E077E318B8C3}" destId="{9EFB8575-EF28-4F59-8BB4-75B284D8240F}" srcOrd="0" destOrd="0" presId="urn:microsoft.com/office/officeart/2005/8/layout/hierarchy2"/>
    <dgm:cxn modelId="{16C8345D-1800-49AC-83E2-F570F5B48000}" type="presOf" srcId="{DEF312FD-0FD6-4089-A392-E077E318B8C3}" destId="{22373B55-42C4-433D-9C50-381DB9358957}" srcOrd="1" destOrd="0" presId="urn:microsoft.com/office/officeart/2005/8/layout/hierarchy2"/>
    <dgm:cxn modelId="{0AE66844-A1B1-4803-AED8-79627D4E0C82}" type="presOf" srcId="{586ED10C-DE56-42C1-AD12-24F8D3B8D04A}" destId="{9E0F9330-1461-484B-8E3A-BA40BE68C389}" srcOrd="0" destOrd="0" presId="urn:microsoft.com/office/officeart/2005/8/layout/hierarchy2"/>
    <dgm:cxn modelId="{FAC8E646-EC98-4EA4-B995-4B20D5303664}" type="presOf" srcId="{082283A9-2AD5-4923-957C-D99B290211E7}" destId="{0C1496F0-E850-4617-BBBD-33F096A1D038}" srcOrd="1" destOrd="0" presId="urn:microsoft.com/office/officeart/2005/8/layout/hierarchy2"/>
    <dgm:cxn modelId="{9DC3C747-6844-44FC-BA77-65E2ADF9BEA7}" type="presOf" srcId="{2AD2887A-7CE1-4580-BDE7-4DC2ED351D0B}" destId="{672D9CA9-AB5B-495E-AC1D-83B61E8911BA}" srcOrd="0" destOrd="0" presId="urn:microsoft.com/office/officeart/2005/8/layout/hierarchy2"/>
    <dgm:cxn modelId="{79E8134B-96C0-41C1-8A50-516211E1659F}" srcId="{619BD048-ECD0-4E95-84AF-2316AF22BC70}" destId="{AF104107-8BF2-4468-AAB7-CB1E3C7529BA}" srcOrd="3" destOrd="0" parTransId="{1574B7EF-1B36-4052-A265-138C5BBF6476}" sibTransId="{85B1453D-9351-4858-A185-278110FA20B3}"/>
    <dgm:cxn modelId="{D703A16E-C0A5-4EE0-9DD7-DAB605947AE7}" type="presOf" srcId="{CE427EB1-7177-4A44-95FA-B4DA64BFCA7E}" destId="{11B619E8-D9D4-43B9-B906-479E2DE7090F}" srcOrd="0" destOrd="0" presId="urn:microsoft.com/office/officeart/2005/8/layout/hierarchy2"/>
    <dgm:cxn modelId="{B67AE550-88F3-4108-BF6C-A18E58B4350B}" srcId="{619BD048-ECD0-4E95-84AF-2316AF22BC70}" destId="{AD4635DD-33A6-47D5-B0BF-6E00B4B3FED2}" srcOrd="6" destOrd="0" parTransId="{DEF312FD-0FD6-4089-A392-E077E318B8C3}" sibTransId="{A7A2F90F-CF08-4D8D-9E56-86485D62492F}"/>
    <dgm:cxn modelId="{005B7D51-FAC5-4DAE-9098-AE37C17183DB}" srcId="{619BD048-ECD0-4E95-84AF-2316AF22BC70}" destId="{586ED10C-DE56-42C1-AD12-24F8D3B8D04A}" srcOrd="1" destOrd="0" parTransId="{E2288DA5-FDE3-4159-B87B-F62728A6DCA7}" sibTransId="{D38F9E2B-DAD0-46D2-A3F5-E94FB980A591}"/>
    <dgm:cxn modelId="{31E0E857-81C1-4E29-ACD7-3234AB567806}" type="presOf" srcId="{082283A9-2AD5-4923-957C-D99B290211E7}" destId="{895CE509-6EFE-4757-9BDD-50760851F430}" srcOrd="0" destOrd="0" presId="urn:microsoft.com/office/officeart/2005/8/layout/hierarchy2"/>
    <dgm:cxn modelId="{896DBD5A-7A4E-477F-8DAB-0F68ACF5C364}" srcId="{619BD048-ECD0-4E95-84AF-2316AF22BC70}" destId="{FEBBD7FC-738F-4563-948C-110983535704}" srcOrd="5" destOrd="0" parTransId="{2AD2887A-7CE1-4580-BDE7-4DC2ED351D0B}" sibTransId="{6FE2888F-E276-4F0A-A9A4-2A7E994B2305}"/>
    <dgm:cxn modelId="{75150190-1153-4857-B822-7C2D547384F2}" type="presOf" srcId="{66D664BF-2CB8-44B7-9EDB-42F3CE2F2E32}" destId="{D73C8E6B-47C5-4DA0-B985-DA9E5599D876}" srcOrd="0" destOrd="0" presId="urn:microsoft.com/office/officeart/2005/8/layout/hierarchy2"/>
    <dgm:cxn modelId="{7CB02A94-80DC-47FB-B5DF-EF293D4CF2E1}" type="presOf" srcId="{46F26E2E-A5A2-472F-91FD-DEE483C1263A}" destId="{B2446C31-67EC-42F5-8252-F2114F88822C}" srcOrd="0" destOrd="0" presId="urn:microsoft.com/office/officeart/2005/8/layout/hierarchy2"/>
    <dgm:cxn modelId="{6B93CFA4-935F-4D7B-A439-C25EA51FC3D0}" srcId="{46F26E2E-A5A2-472F-91FD-DEE483C1263A}" destId="{619BD048-ECD0-4E95-84AF-2316AF22BC70}" srcOrd="0" destOrd="0" parTransId="{6F2EB919-F6B9-4F64-B8AC-DE5F87F9FFCC}" sibTransId="{54A01374-65A0-4767-A585-9B15A90C343F}"/>
    <dgm:cxn modelId="{1CDBBFAD-9769-42B4-AD00-57C86553E446}" type="presOf" srcId="{1574B7EF-1B36-4052-A265-138C5BBF6476}" destId="{A6BD4209-E901-43A5-8C5C-067790B3830C}" srcOrd="1" destOrd="0" presId="urn:microsoft.com/office/officeart/2005/8/layout/hierarchy2"/>
    <dgm:cxn modelId="{2ADBCEAD-628F-46B8-A532-BEDC46AB0E46}" srcId="{619BD048-ECD0-4E95-84AF-2316AF22BC70}" destId="{0C2FA555-7CEC-44DD-960A-F496573596D5}" srcOrd="2" destOrd="0" parTransId="{082283A9-2AD5-4923-957C-D99B290211E7}" sibTransId="{42079AE2-9436-4B4F-A6D3-E5FF46B616ED}"/>
    <dgm:cxn modelId="{5B66C4AE-DA9F-482A-ADF4-765DD73A8D6E}" type="presOf" srcId="{0C2FA555-7CEC-44DD-960A-F496573596D5}" destId="{C13BF74A-B30F-4F60-86E2-5191CDF0858C}" srcOrd="0" destOrd="0" presId="urn:microsoft.com/office/officeart/2005/8/layout/hierarchy2"/>
    <dgm:cxn modelId="{8D5D2BB3-4565-4C19-9190-FEAF0E08870D}" type="presOf" srcId="{2AD2887A-7CE1-4580-BDE7-4DC2ED351D0B}" destId="{814BA87E-5A56-4DCA-B499-F592F78EC5C4}" srcOrd="1" destOrd="0" presId="urn:microsoft.com/office/officeart/2005/8/layout/hierarchy2"/>
    <dgm:cxn modelId="{DE1C16B4-8AC6-4652-91E0-D429DCCEDD65}" type="presOf" srcId="{8D2AC949-EF6D-4203-9B4E-DB93B5313AA7}" destId="{07A34AFD-812C-460D-A695-2445FCFA7AE3}" srcOrd="0" destOrd="0" presId="urn:microsoft.com/office/officeart/2005/8/layout/hierarchy2"/>
    <dgm:cxn modelId="{CB93EEB5-E39D-45CA-8BCD-74829E30558C}" type="presOf" srcId="{AF104107-8BF2-4468-AAB7-CB1E3C7529BA}" destId="{8AF10244-8A97-4324-A88B-C5FAAC2C5D31}" srcOrd="0" destOrd="0" presId="urn:microsoft.com/office/officeart/2005/8/layout/hierarchy2"/>
    <dgm:cxn modelId="{4267F7BD-C61A-4A1E-A0A2-9E444B428A75}" type="presOf" srcId="{8101A46C-1871-4165-BFFC-414A8ED83F68}" destId="{8299B1E1-0442-47CF-824C-DD69D1FE8B6D}" srcOrd="0" destOrd="0" presId="urn:microsoft.com/office/officeart/2005/8/layout/hierarchy2"/>
    <dgm:cxn modelId="{78D59CD0-3A17-41EA-ADAF-48EA12B9F371}" srcId="{619BD048-ECD0-4E95-84AF-2316AF22BC70}" destId="{CE427EB1-7177-4A44-95FA-B4DA64BFCA7E}" srcOrd="4" destOrd="0" parTransId="{8101A46C-1871-4165-BFFC-414A8ED83F68}" sibTransId="{D865CD0F-4AE6-48C1-83FA-DDE5D134EAB4}"/>
    <dgm:cxn modelId="{4DFFA9D7-77AE-4F3A-8811-FFFBB8ADB744}" type="presOf" srcId="{8101A46C-1871-4165-BFFC-414A8ED83F68}" destId="{1801FA10-00AA-46FF-9350-92F13CECD69D}" srcOrd="1" destOrd="0" presId="urn:microsoft.com/office/officeart/2005/8/layout/hierarchy2"/>
    <dgm:cxn modelId="{9AA94EE2-B4E6-44BE-9F51-F38581548FEC}" type="presOf" srcId="{E2288DA5-FDE3-4159-B87B-F62728A6DCA7}" destId="{6CD6DF1F-84D7-46DC-8036-99DF4F258780}" srcOrd="1" destOrd="0" presId="urn:microsoft.com/office/officeart/2005/8/layout/hierarchy2"/>
    <dgm:cxn modelId="{B2784CF1-4A4B-49CF-95A2-1A0C61390545}" srcId="{619BD048-ECD0-4E95-84AF-2316AF22BC70}" destId="{66D664BF-2CB8-44B7-9EDB-42F3CE2F2E32}" srcOrd="7" destOrd="0" parTransId="{4EE8CB03-A37D-47D1-B978-088BDE4DF3B2}" sibTransId="{6C99FFBD-1C60-42C1-A727-D9CDE560A22F}"/>
    <dgm:cxn modelId="{94C11FFE-2348-4F76-8748-02A5A3638EE6}" type="presOf" srcId="{7FC40E6B-78DA-473A-A6B3-814A3BD8AB63}" destId="{A9DF6539-3D3F-45CF-A5E0-45F50DB798D3}" srcOrd="1" destOrd="0" presId="urn:microsoft.com/office/officeart/2005/8/layout/hierarchy2"/>
    <dgm:cxn modelId="{CB5D5FFE-5572-489D-88D2-788F4BFDD65F}" type="presOf" srcId="{1574B7EF-1B36-4052-A265-138C5BBF6476}" destId="{820D0C04-242C-4674-9391-3362A5B2D36F}" srcOrd="0" destOrd="0" presId="urn:microsoft.com/office/officeart/2005/8/layout/hierarchy2"/>
    <dgm:cxn modelId="{9E433A65-86C3-4ABE-B0E7-1F12D1D743AC}" type="presParOf" srcId="{B2446C31-67EC-42F5-8252-F2114F88822C}" destId="{65398597-062E-4348-828B-E4BDE8D3E0BE}" srcOrd="0" destOrd="0" presId="urn:microsoft.com/office/officeart/2005/8/layout/hierarchy2"/>
    <dgm:cxn modelId="{40ED9495-7AA2-41E9-A6C0-48083C5A3D79}" type="presParOf" srcId="{65398597-062E-4348-828B-E4BDE8D3E0BE}" destId="{DE1FE745-C79B-4D30-B085-26C824A59147}" srcOrd="0" destOrd="0" presId="urn:microsoft.com/office/officeart/2005/8/layout/hierarchy2"/>
    <dgm:cxn modelId="{58510FBD-EB14-4F9E-87DB-9CECB943D4F3}" type="presParOf" srcId="{65398597-062E-4348-828B-E4BDE8D3E0BE}" destId="{B03FCA3A-B6B1-482B-B561-A7D6971B8CF9}" srcOrd="1" destOrd="0" presId="urn:microsoft.com/office/officeart/2005/8/layout/hierarchy2"/>
    <dgm:cxn modelId="{20FD3B99-0280-4B9F-883E-D470450C149C}" type="presParOf" srcId="{B03FCA3A-B6B1-482B-B561-A7D6971B8CF9}" destId="{181C4559-1B2C-4813-ACDE-5E8F66BE00B4}" srcOrd="0" destOrd="0" presId="urn:microsoft.com/office/officeart/2005/8/layout/hierarchy2"/>
    <dgm:cxn modelId="{FA54F653-8C23-48D4-B93F-D0E36D016843}" type="presParOf" srcId="{181C4559-1B2C-4813-ACDE-5E8F66BE00B4}" destId="{A9DF6539-3D3F-45CF-A5E0-45F50DB798D3}" srcOrd="0" destOrd="0" presId="urn:microsoft.com/office/officeart/2005/8/layout/hierarchy2"/>
    <dgm:cxn modelId="{FC6A9553-0E16-45F6-B0E1-FA2205CFCAEE}" type="presParOf" srcId="{B03FCA3A-B6B1-482B-B561-A7D6971B8CF9}" destId="{F4DA057F-E0E8-4CF0-89A7-1ADB2AFF0109}" srcOrd="1" destOrd="0" presId="urn:microsoft.com/office/officeart/2005/8/layout/hierarchy2"/>
    <dgm:cxn modelId="{F3E7A4D5-0076-477D-9A0A-9ECD5DB5B5F2}" type="presParOf" srcId="{F4DA057F-E0E8-4CF0-89A7-1ADB2AFF0109}" destId="{07A34AFD-812C-460D-A695-2445FCFA7AE3}" srcOrd="0" destOrd="0" presId="urn:microsoft.com/office/officeart/2005/8/layout/hierarchy2"/>
    <dgm:cxn modelId="{01743554-F4C6-4F54-8DB5-2D79094F4DCF}" type="presParOf" srcId="{F4DA057F-E0E8-4CF0-89A7-1ADB2AFF0109}" destId="{605C19F0-9B55-4FE3-B9B6-10B6E5040BCF}" srcOrd="1" destOrd="0" presId="urn:microsoft.com/office/officeart/2005/8/layout/hierarchy2"/>
    <dgm:cxn modelId="{41191A87-B577-46ED-8B01-67373586E6C7}" type="presParOf" srcId="{B03FCA3A-B6B1-482B-B561-A7D6971B8CF9}" destId="{CD818CA4-779B-42BD-88AF-EDC2C4744BC7}" srcOrd="2" destOrd="0" presId="urn:microsoft.com/office/officeart/2005/8/layout/hierarchy2"/>
    <dgm:cxn modelId="{306EF180-4225-4A76-A8E1-C1FB5E17C0CC}" type="presParOf" srcId="{CD818CA4-779B-42BD-88AF-EDC2C4744BC7}" destId="{6CD6DF1F-84D7-46DC-8036-99DF4F258780}" srcOrd="0" destOrd="0" presId="urn:microsoft.com/office/officeart/2005/8/layout/hierarchy2"/>
    <dgm:cxn modelId="{9FA2A873-A9C7-423A-9447-23757C76B18A}" type="presParOf" srcId="{B03FCA3A-B6B1-482B-B561-A7D6971B8CF9}" destId="{8EA0951D-8F9D-42C1-9E0D-2B82CBFEB0EF}" srcOrd="3" destOrd="0" presId="urn:microsoft.com/office/officeart/2005/8/layout/hierarchy2"/>
    <dgm:cxn modelId="{A29D42DC-ED27-4644-BAA9-786626682CA5}" type="presParOf" srcId="{8EA0951D-8F9D-42C1-9E0D-2B82CBFEB0EF}" destId="{9E0F9330-1461-484B-8E3A-BA40BE68C389}" srcOrd="0" destOrd="0" presId="urn:microsoft.com/office/officeart/2005/8/layout/hierarchy2"/>
    <dgm:cxn modelId="{DAFB3931-54D9-4F62-9F79-C93FF0DC3C90}" type="presParOf" srcId="{8EA0951D-8F9D-42C1-9E0D-2B82CBFEB0EF}" destId="{F53D477D-E742-4187-A730-6B755111E046}" srcOrd="1" destOrd="0" presId="urn:microsoft.com/office/officeart/2005/8/layout/hierarchy2"/>
    <dgm:cxn modelId="{BF56E243-67D9-4367-9336-AAC75035FA8B}" type="presParOf" srcId="{B03FCA3A-B6B1-482B-B561-A7D6971B8CF9}" destId="{895CE509-6EFE-4757-9BDD-50760851F430}" srcOrd="4" destOrd="0" presId="urn:microsoft.com/office/officeart/2005/8/layout/hierarchy2"/>
    <dgm:cxn modelId="{DE689022-196C-4974-94F9-598F98CDBC49}" type="presParOf" srcId="{895CE509-6EFE-4757-9BDD-50760851F430}" destId="{0C1496F0-E850-4617-BBBD-33F096A1D038}" srcOrd="0" destOrd="0" presId="urn:microsoft.com/office/officeart/2005/8/layout/hierarchy2"/>
    <dgm:cxn modelId="{B41B6C55-7311-4C90-BD74-89B510690D05}" type="presParOf" srcId="{B03FCA3A-B6B1-482B-B561-A7D6971B8CF9}" destId="{E0EC13B4-C421-4266-B96B-25813445EABD}" srcOrd="5" destOrd="0" presId="urn:microsoft.com/office/officeart/2005/8/layout/hierarchy2"/>
    <dgm:cxn modelId="{AC326E60-6EAA-4226-87D1-932BA048A752}" type="presParOf" srcId="{E0EC13B4-C421-4266-B96B-25813445EABD}" destId="{C13BF74A-B30F-4F60-86E2-5191CDF0858C}" srcOrd="0" destOrd="0" presId="urn:microsoft.com/office/officeart/2005/8/layout/hierarchy2"/>
    <dgm:cxn modelId="{CBF3151D-0D0B-41D7-BAEB-32AD092CA148}" type="presParOf" srcId="{E0EC13B4-C421-4266-B96B-25813445EABD}" destId="{F7FEA242-A526-436E-A79A-20792620A72B}" srcOrd="1" destOrd="0" presId="urn:microsoft.com/office/officeart/2005/8/layout/hierarchy2"/>
    <dgm:cxn modelId="{60093575-E248-4AAB-8BBB-BCE751B1D7BB}" type="presParOf" srcId="{B03FCA3A-B6B1-482B-B561-A7D6971B8CF9}" destId="{820D0C04-242C-4674-9391-3362A5B2D36F}" srcOrd="6" destOrd="0" presId="urn:microsoft.com/office/officeart/2005/8/layout/hierarchy2"/>
    <dgm:cxn modelId="{FF50C947-952C-407A-BA15-EFD2C9F1B2BB}" type="presParOf" srcId="{820D0C04-242C-4674-9391-3362A5B2D36F}" destId="{A6BD4209-E901-43A5-8C5C-067790B3830C}" srcOrd="0" destOrd="0" presId="urn:microsoft.com/office/officeart/2005/8/layout/hierarchy2"/>
    <dgm:cxn modelId="{DE3F3D1D-F858-4224-A153-492BE1959905}" type="presParOf" srcId="{B03FCA3A-B6B1-482B-B561-A7D6971B8CF9}" destId="{2EBBAD43-8ACB-4AA6-81B5-385C796CEDF1}" srcOrd="7" destOrd="0" presId="urn:microsoft.com/office/officeart/2005/8/layout/hierarchy2"/>
    <dgm:cxn modelId="{E81A4F1A-43BE-45ED-B7A1-5ADDC8807C68}" type="presParOf" srcId="{2EBBAD43-8ACB-4AA6-81B5-385C796CEDF1}" destId="{8AF10244-8A97-4324-A88B-C5FAAC2C5D31}" srcOrd="0" destOrd="0" presId="urn:microsoft.com/office/officeart/2005/8/layout/hierarchy2"/>
    <dgm:cxn modelId="{C9DD7C94-9A53-4E48-B9B3-0DDCDED0E393}" type="presParOf" srcId="{2EBBAD43-8ACB-4AA6-81B5-385C796CEDF1}" destId="{D65A4699-E930-4217-B093-1793EC70E993}" srcOrd="1" destOrd="0" presId="urn:microsoft.com/office/officeart/2005/8/layout/hierarchy2"/>
    <dgm:cxn modelId="{DF83E1A9-68F4-4CBF-843B-0E41482C604F}" type="presParOf" srcId="{B03FCA3A-B6B1-482B-B561-A7D6971B8CF9}" destId="{8299B1E1-0442-47CF-824C-DD69D1FE8B6D}" srcOrd="8" destOrd="0" presId="urn:microsoft.com/office/officeart/2005/8/layout/hierarchy2"/>
    <dgm:cxn modelId="{D5943078-BEB2-44D4-93FA-0AA4E41FDFF5}" type="presParOf" srcId="{8299B1E1-0442-47CF-824C-DD69D1FE8B6D}" destId="{1801FA10-00AA-46FF-9350-92F13CECD69D}" srcOrd="0" destOrd="0" presId="urn:microsoft.com/office/officeart/2005/8/layout/hierarchy2"/>
    <dgm:cxn modelId="{AE6E58C7-9EF5-4D38-9E10-37EC1114E246}" type="presParOf" srcId="{B03FCA3A-B6B1-482B-B561-A7D6971B8CF9}" destId="{02E67ACD-62BC-4722-A686-C0896765EB26}" srcOrd="9" destOrd="0" presId="urn:microsoft.com/office/officeart/2005/8/layout/hierarchy2"/>
    <dgm:cxn modelId="{B5C18AA7-EB29-4D72-AE0C-A9E6E76F3D0C}" type="presParOf" srcId="{02E67ACD-62BC-4722-A686-C0896765EB26}" destId="{11B619E8-D9D4-43B9-B906-479E2DE7090F}" srcOrd="0" destOrd="0" presId="urn:microsoft.com/office/officeart/2005/8/layout/hierarchy2"/>
    <dgm:cxn modelId="{885FAA21-8180-4667-8F9D-01E0421F1ECB}" type="presParOf" srcId="{02E67ACD-62BC-4722-A686-C0896765EB26}" destId="{1070D777-B6FD-4D37-879B-CEB1253B1330}" srcOrd="1" destOrd="0" presId="urn:microsoft.com/office/officeart/2005/8/layout/hierarchy2"/>
    <dgm:cxn modelId="{70DA9F9B-04AE-4002-999A-B43FB645C997}" type="presParOf" srcId="{B03FCA3A-B6B1-482B-B561-A7D6971B8CF9}" destId="{672D9CA9-AB5B-495E-AC1D-83B61E8911BA}" srcOrd="10" destOrd="0" presId="urn:microsoft.com/office/officeart/2005/8/layout/hierarchy2"/>
    <dgm:cxn modelId="{B1EAEAE7-96B2-444A-89B8-74C7A33AD67D}" type="presParOf" srcId="{672D9CA9-AB5B-495E-AC1D-83B61E8911BA}" destId="{814BA87E-5A56-4DCA-B499-F592F78EC5C4}" srcOrd="0" destOrd="0" presId="urn:microsoft.com/office/officeart/2005/8/layout/hierarchy2"/>
    <dgm:cxn modelId="{7AF9720F-9C2C-4C39-A3EB-1268E50CC7AC}" type="presParOf" srcId="{B03FCA3A-B6B1-482B-B561-A7D6971B8CF9}" destId="{3BC0DBEF-9718-4F73-B2FC-BEABE7946D08}" srcOrd="11" destOrd="0" presId="urn:microsoft.com/office/officeart/2005/8/layout/hierarchy2"/>
    <dgm:cxn modelId="{F432CF69-4835-406D-B6B6-EC0A5250E064}" type="presParOf" srcId="{3BC0DBEF-9718-4F73-B2FC-BEABE7946D08}" destId="{138E0FA9-68D0-4949-9519-CFCC31B2D015}" srcOrd="0" destOrd="0" presId="urn:microsoft.com/office/officeart/2005/8/layout/hierarchy2"/>
    <dgm:cxn modelId="{FB41EB26-CF77-4DE9-BDC0-7220B7F20A8F}" type="presParOf" srcId="{3BC0DBEF-9718-4F73-B2FC-BEABE7946D08}" destId="{70C09252-D8F9-438C-B513-83EDA87DE1BA}" srcOrd="1" destOrd="0" presId="urn:microsoft.com/office/officeart/2005/8/layout/hierarchy2"/>
    <dgm:cxn modelId="{81BA15DA-FDAE-4410-AC53-CBBFF5AFE183}" type="presParOf" srcId="{B03FCA3A-B6B1-482B-B561-A7D6971B8CF9}" destId="{9EFB8575-EF28-4F59-8BB4-75B284D8240F}" srcOrd="12" destOrd="0" presId="urn:microsoft.com/office/officeart/2005/8/layout/hierarchy2"/>
    <dgm:cxn modelId="{0D12FBA3-640F-42D9-8BBE-44B0FA29430A}" type="presParOf" srcId="{9EFB8575-EF28-4F59-8BB4-75B284D8240F}" destId="{22373B55-42C4-433D-9C50-381DB9358957}" srcOrd="0" destOrd="0" presId="urn:microsoft.com/office/officeart/2005/8/layout/hierarchy2"/>
    <dgm:cxn modelId="{1D8C2B27-FC76-4ECE-8106-817FAAB5EF4E}" type="presParOf" srcId="{B03FCA3A-B6B1-482B-B561-A7D6971B8CF9}" destId="{A3626B2E-951B-4C4C-BE96-F37AEB47B03A}" srcOrd="13" destOrd="0" presId="urn:microsoft.com/office/officeart/2005/8/layout/hierarchy2"/>
    <dgm:cxn modelId="{3D84122C-B096-42A0-95A9-6830C65CA357}" type="presParOf" srcId="{A3626B2E-951B-4C4C-BE96-F37AEB47B03A}" destId="{B1C679B8-BF9E-4FB8-8BDE-D4C168D2E1CD}" srcOrd="0" destOrd="0" presId="urn:microsoft.com/office/officeart/2005/8/layout/hierarchy2"/>
    <dgm:cxn modelId="{E99583FC-29AB-43B0-9B07-607C53FD9EB8}" type="presParOf" srcId="{A3626B2E-951B-4C4C-BE96-F37AEB47B03A}" destId="{36707D96-4F0B-4EFC-8C24-13E9ED31E40E}" srcOrd="1" destOrd="0" presId="urn:microsoft.com/office/officeart/2005/8/layout/hierarchy2"/>
    <dgm:cxn modelId="{4AED4E86-6DDF-484B-851B-6E8938D300E6}" type="presParOf" srcId="{B03FCA3A-B6B1-482B-B561-A7D6971B8CF9}" destId="{02B7029C-4B09-4473-A09B-0A1601121DA8}" srcOrd="14" destOrd="0" presId="urn:microsoft.com/office/officeart/2005/8/layout/hierarchy2"/>
    <dgm:cxn modelId="{3AC9DDC8-81E1-4334-B3A8-5E5E20DA5FD1}" type="presParOf" srcId="{02B7029C-4B09-4473-A09B-0A1601121DA8}" destId="{49C6AF80-5AC7-4C2A-9FA6-EF43F77BB6BA}" srcOrd="0" destOrd="0" presId="urn:microsoft.com/office/officeart/2005/8/layout/hierarchy2"/>
    <dgm:cxn modelId="{72B960DE-E7CB-4BA6-8762-E898DF268030}" type="presParOf" srcId="{B03FCA3A-B6B1-482B-B561-A7D6971B8CF9}" destId="{32935C3E-59D4-4857-8B0C-AF7F2A23984D}" srcOrd="15" destOrd="0" presId="urn:microsoft.com/office/officeart/2005/8/layout/hierarchy2"/>
    <dgm:cxn modelId="{95EF5190-9841-4B87-9331-4E8F612E72F4}" type="presParOf" srcId="{32935C3E-59D4-4857-8B0C-AF7F2A23984D}" destId="{D73C8E6B-47C5-4DA0-B985-DA9E5599D876}" srcOrd="0" destOrd="0" presId="urn:microsoft.com/office/officeart/2005/8/layout/hierarchy2"/>
    <dgm:cxn modelId="{354DD24D-C57D-455E-95CB-6B0D68C23F43}" type="presParOf" srcId="{32935C3E-59D4-4857-8B0C-AF7F2A23984D}" destId="{DE14E415-EB12-4CC3-AFFC-968B4024DED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8C92E9-79FA-4F76-9455-17DBCB529BDA}" type="doc">
      <dgm:prSet loTypeId="urn:microsoft.com/office/officeart/2005/8/layout/process1" loCatId="process" qsTypeId="urn:microsoft.com/office/officeart/2005/8/quickstyle/simple1" qsCatId="simple" csTypeId="urn:microsoft.com/office/officeart/2005/8/colors/accent1_2" csCatId="accent1" phldr="1"/>
      <dgm:spPr/>
    </dgm:pt>
    <dgm:pt modelId="{EC561F42-34AD-40A1-8A34-4224AB67F911}">
      <dgm:prSet phldrT="[Text]"/>
      <dgm:spPr>
        <a:solidFill>
          <a:srgbClr val="256968"/>
        </a:solidFill>
      </dgm:spPr>
      <dgm:t>
        <a:bodyPr/>
        <a:lstStyle/>
        <a:p>
          <a:r>
            <a:rPr lang="en-US" dirty="0">
              <a:latin typeface="Tw Cen MT" panose="020B0602020104020603" pitchFamily="34" charset="0"/>
            </a:rPr>
            <a:t>Particle size decrease</a:t>
          </a:r>
        </a:p>
      </dgm:t>
    </dgm:pt>
    <dgm:pt modelId="{336A9827-1503-4387-B281-5C3C3FB67D28}" type="parTrans" cxnId="{5C7D59CB-CF61-4501-924A-BAB1BAB7D3C6}">
      <dgm:prSet/>
      <dgm:spPr/>
      <dgm:t>
        <a:bodyPr/>
        <a:lstStyle/>
        <a:p>
          <a:endParaRPr lang="en-US"/>
        </a:p>
      </dgm:t>
    </dgm:pt>
    <dgm:pt modelId="{920256BF-B96D-4C27-B51E-CCA6DA68BC1D}" type="sibTrans" cxnId="{5C7D59CB-CF61-4501-924A-BAB1BAB7D3C6}">
      <dgm:prSet/>
      <dgm:spPr>
        <a:solidFill>
          <a:srgbClr val="256B69"/>
        </a:solidFill>
      </dgm:spPr>
      <dgm:t>
        <a:bodyPr/>
        <a:lstStyle/>
        <a:p>
          <a:endParaRPr lang="en-US"/>
        </a:p>
      </dgm:t>
    </dgm:pt>
    <dgm:pt modelId="{D46C5C66-10C9-4BC4-8997-1D98AED179EE}">
      <dgm:prSet phldrT="[Text]"/>
      <dgm:spPr>
        <a:solidFill>
          <a:srgbClr val="256968"/>
        </a:solidFill>
      </dgm:spPr>
      <dgm:t>
        <a:bodyPr/>
        <a:lstStyle/>
        <a:p>
          <a:r>
            <a:rPr lang="en-US" dirty="0">
              <a:latin typeface="Tw Cen MT" panose="020B0602020104020603" pitchFamily="34" charset="0"/>
            </a:rPr>
            <a:t>Surface area increase</a:t>
          </a:r>
        </a:p>
      </dgm:t>
    </dgm:pt>
    <dgm:pt modelId="{2AE7053D-B4A2-4B61-B911-A3DFFFD703EE}" type="parTrans" cxnId="{C6290E83-578A-4AB9-9E08-671C5115E275}">
      <dgm:prSet/>
      <dgm:spPr/>
      <dgm:t>
        <a:bodyPr/>
        <a:lstStyle/>
        <a:p>
          <a:endParaRPr lang="en-US"/>
        </a:p>
      </dgm:t>
    </dgm:pt>
    <dgm:pt modelId="{BFE390DA-6864-4D9D-8B8A-CA8F91369F9B}" type="sibTrans" cxnId="{C6290E83-578A-4AB9-9E08-671C5115E275}">
      <dgm:prSet/>
      <dgm:spPr>
        <a:solidFill>
          <a:srgbClr val="256B69"/>
        </a:solidFill>
      </dgm:spPr>
      <dgm:t>
        <a:bodyPr/>
        <a:lstStyle/>
        <a:p>
          <a:endParaRPr lang="en-US"/>
        </a:p>
      </dgm:t>
    </dgm:pt>
    <dgm:pt modelId="{8A8DBD2C-EBD2-479E-9DA9-1A32CCAB13C2}">
      <dgm:prSet phldrT="[Text]"/>
      <dgm:spPr>
        <a:solidFill>
          <a:srgbClr val="256968"/>
        </a:solidFill>
      </dgm:spPr>
      <dgm:t>
        <a:bodyPr/>
        <a:lstStyle/>
        <a:p>
          <a:r>
            <a:rPr lang="en-US" dirty="0">
              <a:latin typeface="Tw Cen MT" panose="020B0602020104020603" pitchFamily="34" charset="0"/>
            </a:rPr>
            <a:t>Higher yield of metal</a:t>
          </a:r>
        </a:p>
      </dgm:t>
    </dgm:pt>
    <dgm:pt modelId="{C20F0E99-43B3-47CD-8537-3E2D7FEBB103}" type="parTrans" cxnId="{695E61E6-92DE-4158-840C-3FFB8A9BACAB}">
      <dgm:prSet/>
      <dgm:spPr/>
      <dgm:t>
        <a:bodyPr/>
        <a:lstStyle/>
        <a:p>
          <a:endParaRPr lang="en-US"/>
        </a:p>
      </dgm:t>
    </dgm:pt>
    <dgm:pt modelId="{E04AE237-CD04-4D2A-80F7-5291F385E315}" type="sibTrans" cxnId="{695E61E6-92DE-4158-840C-3FFB8A9BACAB}">
      <dgm:prSet/>
      <dgm:spPr/>
      <dgm:t>
        <a:bodyPr/>
        <a:lstStyle/>
        <a:p>
          <a:endParaRPr lang="en-US"/>
        </a:p>
      </dgm:t>
    </dgm:pt>
    <dgm:pt modelId="{B6F6DE2B-FFD0-406B-AE33-6A3461A9746F}" type="pres">
      <dgm:prSet presAssocID="{798C92E9-79FA-4F76-9455-17DBCB529BDA}" presName="Name0" presStyleCnt="0">
        <dgm:presLayoutVars>
          <dgm:dir/>
          <dgm:resizeHandles val="exact"/>
        </dgm:presLayoutVars>
      </dgm:prSet>
      <dgm:spPr/>
    </dgm:pt>
    <dgm:pt modelId="{F042CE68-47B6-4825-AAD7-9A152BBC5D51}" type="pres">
      <dgm:prSet presAssocID="{EC561F42-34AD-40A1-8A34-4224AB67F911}" presName="node" presStyleLbl="node1" presStyleIdx="0" presStyleCnt="3">
        <dgm:presLayoutVars>
          <dgm:bulletEnabled val="1"/>
        </dgm:presLayoutVars>
      </dgm:prSet>
      <dgm:spPr/>
    </dgm:pt>
    <dgm:pt modelId="{0FDE710D-3829-4EEE-8408-2D61C8482E54}" type="pres">
      <dgm:prSet presAssocID="{920256BF-B96D-4C27-B51E-CCA6DA68BC1D}" presName="sibTrans" presStyleLbl="sibTrans2D1" presStyleIdx="0" presStyleCnt="2"/>
      <dgm:spPr/>
    </dgm:pt>
    <dgm:pt modelId="{0C34CADB-0792-414B-B4A5-0D9EB39DFC26}" type="pres">
      <dgm:prSet presAssocID="{920256BF-B96D-4C27-B51E-CCA6DA68BC1D}" presName="connectorText" presStyleLbl="sibTrans2D1" presStyleIdx="0" presStyleCnt="2"/>
      <dgm:spPr/>
    </dgm:pt>
    <dgm:pt modelId="{4A54711C-B3AB-450C-B31E-29299D3C40AA}" type="pres">
      <dgm:prSet presAssocID="{D46C5C66-10C9-4BC4-8997-1D98AED179EE}" presName="node" presStyleLbl="node1" presStyleIdx="1" presStyleCnt="3">
        <dgm:presLayoutVars>
          <dgm:bulletEnabled val="1"/>
        </dgm:presLayoutVars>
      </dgm:prSet>
      <dgm:spPr/>
    </dgm:pt>
    <dgm:pt modelId="{2A8B1B5C-FBCB-480C-878D-59E985C79411}" type="pres">
      <dgm:prSet presAssocID="{BFE390DA-6864-4D9D-8B8A-CA8F91369F9B}" presName="sibTrans" presStyleLbl="sibTrans2D1" presStyleIdx="1" presStyleCnt="2"/>
      <dgm:spPr/>
    </dgm:pt>
    <dgm:pt modelId="{B5A2910E-A9C8-4E4E-BF23-86430CE627D7}" type="pres">
      <dgm:prSet presAssocID="{BFE390DA-6864-4D9D-8B8A-CA8F91369F9B}" presName="connectorText" presStyleLbl="sibTrans2D1" presStyleIdx="1" presStyleCnt="2"/>
      <dgm:spPr/>
    </dgm:pt>
    <dgm:pt modelId="{05F6829A-A0A7-4F34-B06D-B30B33CDED80}" type="pres">
      <dgm:prSet presAssocID="{8A8DBD2C-EBD2-479E-9DA9-1A32CCAB13C2}" presName="node" presStyleLbl="node1" presStyleIdx="2" presStyleCnt="3">
        <dgm:presLayoutVars>
          <dgm:bulletEnabled val="1"/>
        </dgm:presLayoutVars>
      </dgm:prSet>
      <dgm:spPr/>
    </dgm:pt>
  </dgm:ptLst>
  <dgm:cxnLst>
    <dgm:cxn modelId="{553C0D08-C4AF-45B9-BA43-C2BE424677C8}" type="presOf" srcId="{BFE390DA-6864-4D9D-8B8A-CA8F91369F9B}" destId="{2A8B1B5C-FBCB-480C-878D-59E985C79411}" srcOrd="0" destOrd="0" presId="urn:microsoft.com/office/officeart/2005/8/layout/process1"/>
    <dgm:cxn modelId="{47640B4F-15E8-4747-B319-EDD3EEAC73A3}" type="presOf" srcId="{920256BF-B96D-4C27-B51E-CCA6DA68BC1D}" destId="{0FDE710D-3829-4EEE-8408-2D61C8482E54}" srcOrd="0" destOrd="0" presId="urn:microsoft.com/office/officeart/2005/8/layout/process1"/>
    <dgm:cxn modelId="{76DDDA6F-EE63-4BF5-9E8A-F11018EBE823}" type="presOf" srcId="{920256BF-B96D-4C27-B51E-CCA6DA68BC1D}" destId="{0C34CADB-0792-414B-B4A5-0D9EB39DFC26}" srcOrd="1" destOrd="0" presId="urn:microsoft.com/office/officeart/2005/8/layout/process1"/>
    <dgm:cxn modelId="{81F5CD7E-3B1B-46FA-BAD7-8138092CE893}" type="presOf" srcId="{D46C5C66-10C9-4BC4-8997-1D98AED179EE}" destId="{4A54711C-B3AB-450C-B31E-29299D3C40AA}" srcOrd="0" destOrd="0" presId="urn:microsoft.com/office/officeart/2005/8/layout/process1"/>
    <dgm:cxn modelId="{C6290E83-578A-4AB9-9E08-671C5115E275}" srcId="{798C92E9-79FA-4F76-9455-17DBCB529BDA}" destId="{D46C5C66-10C9-4BC4-8997-1D98AED179EE}" srcOrd="1" destOrd="0" parTransId="{2AE7053D-B4A2-4B61-B911-A3DFFFD703EE}" sibTransId="{BFE390DA-6864-4D9D-8B8A-CA8F91369F9B}"/>
    <dgm:cxn modelId="{CDD7AFB9-9C26-4845-9B55-08CE4BD2E1B2}" type="presOf" srcId="{BFE390DA-6864-4D9D-8B8A-CA8F91369F9B}" destId="{B5A2910E-A9C8-4E4E-BF23-86430CE627D7}" srcOrd="1" destOrd="0" presId="urn:microsoft.com/office/officeart/2005/8/layout/process1"/>
    <dgm:cxn modelId="{5C7D59CB-CF61-4501-924A-BAB1BAB7D3C6}" srcId="{798C92E9-79FA-4F76-9455-17DBCB529BDA}" destId="{EC561F42-34AD-40A1-8A34-4224AB67F911}" srcOrd="0" destOrd="0" parTransId="{336A9827-1503-4387-B281-5C3C3FB67D28}" sibTransId="{920256BF-B96D-4C27-B51E-CCA6DA68BC1D}"/>
    <dgm:cxn modelId="{AE3924CD-DC03-491B-B8C5-1DF5CE4E2136}" type="presOf" srcId="{798C92E9-79FA-4F76-9455-17DBCB529BDA}" destId="{B6F6DE2B-FFD0-406B-AE33-6A3461A9746F}" srcOrd="0" destOrd="0" presId="urn:microsoft.com/office/officeart/2005/8/layout/process1"/>
    <dgm:cxn modelId="{BBF2DFDB-C73C-4C68-B94A-B36DCB155B83}" type="presOf" srcId="{EC561F42-34AD-40A1-8A34-4224AB67F911}" destId="{F042CE68-47B6-4825-AAD7-9A152BBC5D51}" srcOrd="0" destOrd="0" presId="urn:microsoft.com/office/officeart/2005/8/layout/process1"/>
    <dgm:cxn modelId="{695E61E6-92DE-4158-840C-3FFB8A9BACAB}" srcId="{798C92E9-79FA-4F76-9455-17DBCB529BDA}" destId="{8A8DBD2C-EBD2-479E-9DA9-1A32CCAB13C2}" srcOrd="2" destOrd="0" parTransId="{C20F0E99-43B3-47CD-8537-3E2D7FEBB103}" sibTransId="{E04AE237-CD04-4D2A-80F7-5291F385E315}"/>
    <dgm:cxn modelId="{4719FCF8-E099-412B-9022-F53CF7EE8703}" type="presOf" srcId="{8A8DBD2C-EBD2-479E-9DA9-1A32CCAB13C2}" destId="{05F6829A-A0A7-4F34-B06D-B30B33CDED80}" srcOrd="0" destOrd="0" presId="urn:microsoft.com/office/officeart/2005/8/layout/process1"/>
    <dgm:cxn modelId="{D11FA876-AE9C-4A5F-A4D5-8CC456056F1C}" type="presParOf" srcId="{B6F6DE2B-FFD0-406B-AE33-6A3461A9746F}" destId="{F042CE68-47B6-4825-AAD7-9A152BBC5D51}" srcOrd="0" destOrd="0" presId="urn:microsoft.com/office/officeart/2005/8/layout/process1"/>
    <dgm:cxn modelId="{95C4B406-7A29-4BCA-BF2C-3734AA0B0460}" type="presParOf" srcId="{B6F6DE2B-FFD0-406B-AE33-6A3461A9746F}" destId="{0FDE710D-3829-4EEE-8408-2D61C8482E54}" srcOrd="1" destOrd="0" presId="urn:microsoft.com/office/officeart/2005/8/layout/process1"/>
    <dgm:cxn modelId="{6800A76B-4AD6-4CE1-B9A4-41E52BDEDA11}" type="presParOf" srcId="{0FDE710D-3829-4EEE-8408-2D61C8482E54}" destId="{0C34CADB-0792-414B-B4A5-0D9EB39DFC26}" srcOrd="0" destOrd="0" presId="urn:microsoft.com/office/officeart/2005/8/layout/process1"/>
    <dgm:cxn modelId="{8FF5EC16-F1EF-4A90-88A1-DC32A66065AE}" type="presParOf" srcId="{B6F6DE2B-FFD0-406B-AE33-6A3461A9746F}" destId="{4A54711C-B3AB-450C-B31E-29299D3C40AA}" srcOrd="2" destOrd="0" presId="urn:microsoft.com/office/officeart/2005/8/layout/process1"/>
    <dgm:cxn modelId="{85A59BAD-5FB5-4566-B5A5-05A161D0E638}" type="presParOf" srcId="{B6F6DE2B-FFD0-406B-AE33-6A3461A9746F}" destId="{2A8B1B5C-FBCB-480C-878D-59E985C79411}" srcOrd="3" destOrd="0" presId="urn:microsoft.com/office/officeart/2005/8/layout/process1"/>
    <dgm:cxn modelId="{B85D9BC7-8D60-412B-A112-0C6C417904DC}" type="presParOf" srcId="{2A8B1B5C-FBCB-480C-878D-59E985C79411}" destId="{B5A2910E-A9C8-4E4E-BF23-86430CE627D7}" srcOrd="0" destOrd="0" presId="urn:microsoft.com/office/officeart/2005/8/layout/process1"/>
    <dgm:cxn modelId="{8471C102-C13D-495F-8F64-0DC87B2BDC68}" type="presParOf" srcId="{B6F6DE2B-FFD0-406B-AE33-6A3461A9746F}" destId="{05F6829A-A0A7-4F34-B06D-B30B33CDED8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A70AE-D8D6-4E2B-B639-E5081459121E}">
      <dsp:nvSpPr>
        <dsp:cNvPr id="0" name=""/>
        <dsp:cNvSpPr/>
      </dsp:nvSpPr>
      <dsp:spPr>
        <a:xfrm>
          <a:off x="0" y="0"/>
          <a:ext cx="1837264" cy="417045"/>
        </a:xfrm>
        <a:prstGeom prst="chevron">
          <a:avLst/>
        </a:prstGeom>
        <a:solidFill>
          <a:srgbClr val="144645"/>
        </a:solidFill>
        <a:ln w="57150" cap="flat" cmpd="sng" algn="ctr">
          <a:solidFill>
            <a:srgbClr val="4FC2F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208523" y="0"/>
        <a:ext cx="1420219" cy="417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20CB3-F48B-467D-A609-56CFE65256A1}">
      <dsp:nvSpPr>
        <dsp:cNvPr id="0" name=""/>
        <dsp:cNvSpPr/>
      </dsp:nvSpPr>
      <dsp:spPr>
        <a:xfrm>
          <a:off x="-3508885" y="-543021"/>
          <a:ext cx="4211746" cy="4211746"/>
        </a:xfrm>
        <a:prstGeom prst="blockArc">
          <a:avLst>
            <a:gd name="adj1" fmla="val 18900000"/>
            <a:gd name="adj2" fmla="val 2700000"/>
            <a:gd name="adj3" fmla="val 513"/>
          </a:avLst>
        </a:prstGeom>
        <a:noFill/>
        <a:ln w="25400" cap="flat" cmpd="sng" algn="ctr">
          <a:solidFill>
            <a:schemeClr val="accent5">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B8A88D5-C689-4D66-976A-57C81B51128C}">
      <dsp:nvSpPr>
        <dsp:cNvPr id="0" name=""/>
        <dsp:cNvSpPr/>
      </dsp:nvSpPr>
      <dsp:spPr>
        <a:xfrm>
          <a:off x="574582" y="446538"/>
          <a:ext cx="5000808" cy="892951"/>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08780"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Direct bacterial leaching </a:t>
          </a:r>
        </a:p>
      </dsp:txBody>
      <dsp:txXfrm>
        <a:off x="574582" y="446538"/>
        <a:ext cx="5000808" cy="892951"/>
      </dsp:txXfrm>
    </dsp:sp>
    <dsp:sp modelId="{50636420-EC4A-433F-92DF-CF42E2B1578F}">
      <dsp:nvSpPr>
        <dsp:cNvPr id="0" name=""/>
        <dsp:cNvSpPr/>
      </dsp:nvSpPr>
      <dsp:spPr>
        <a:xfrm>
          <a:off x="16488" y="334919"/>
          <a:ext cx="1116188" cy="111618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17A726D6-3931-4ABB-9C59-8C244FEF538E}">
      <dsp:nvSpPr>
        <dsp:cNvPr id="0" name=""/>
        <dsp:cNvSpPr/>
      </dsp:nvSpPr>
      <dsp:spPr>
        <a:xfrm>
          <a:off x="574582" y="1786214"/>
          <a:ext cx="5000808" cy="892951"/>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08780"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Indirect bacterial leaching</a:t>
          </a:r>
        </a:p>
      </dsp:txBody>
      <dsp:txXfrm>
        <a:off x="574582" y="1786214"/>
        <a:ext cx="5000808" cy="892951"/>
      </dsp:txXfrm>
    </dsp:sp>
    <dsp:sp modelId="{8D919CED-9883-4830-AEB5-7E2D543A74C5}">
      <dsp:nvSpPr>
        <dsp:cNvPr id="0" name=""/>
        <dsp:cNvSpPr/>
      </dsp:nvSpPr>
      <dsp:spPr>
        <a:xfrm>
          <a:off x="16488" y="1674595"/>
          <a:ext cx="1116188" cy="111618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3753F-052F-4816-BDBA-91E46D29ED28}">
      <dsp:nvSpPr>
        <dsp:cNvPr id="0" name=""/>
        <dsp:cNvSpPr/>
      </dsp:nvSpPr>
      <dsp:spPr>
        <a:xfrm>
          <a:off x="0" y="92125"/>
          <a:ext cx="8019826" cy="1471860"/>
        </a:xfrm>
        <a:prstGeom prst="roundRect">
          <a:avLst/>
        </a:prstGeom>
        <a:solidFill>
          <a:schemeClr val="accent5">
            <a:alpha val="90000"/>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t>Physical contact</a:t>
          </a:r>
          <a:r>
            <a:rPr lang="en-US" sz="3700" kern="1200" dirty="0"/>
            <a:t> between the bacterial cell and the mineral sulfide surface</a:t>
          </a:r>
        </a:p>
      </dsp:txBody>
      <dsp:txXfrm>
        <a:off x="71850" y="163975"/>
        <a:ext cx="7876126" cy="1328160"/>
      </dsp:txXfrm>
    </dsp:sp>
    <dsp:sp modelId="{8A02BE00-A1EB-4DF9-888E-F642592CAB18}">
      <dsp:nvSpPr>
        <dsp:cNvPr id="0" name=""/>
        <dsp:cNvSpPr/>
      </dsp:nvSpPr>
      <dsp:spPr>
        <a:xfrm>
          <a:off x="0" y="1670545"/>
          <a:ext cx="8019826" cy="1471860"/>
        </a:xfrm>
        <a:prstGeom prst="roundRect">
          <a:avLst/>
        </a:prstGeom>
        <a:solidFill>
          <a:schemeClr val="accent5">
            <a:alpha val="90000"/>
            <a:hueOff val="0"/>
            <a:satOff val="0"/>
            <a:lumOff val="0"/>
            <a:alphaOff val="-4000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Oxidation to sulfate takes place via several </a:t>
          </a:r>
          <a:r>
            <a:rPr lang="en-US" sz="3700" b="1" kern="1200" dirty="0"/>
            <a:t>enzymatically catalyzed</a:t>
          </a:r>
          <a:r>
            <a:rPr lang="en-US" sz="3700" kern="1200" dirty="0"/>
            <a:t> steps </a:t>
          </a:r>
        </a:p>
      </dsp:txBody>
      <dsp:txXfrm>
        <a:off x="71850" y="1742395"/>
        <a:ext cx="7876126" cy="1328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FE745-C79B-4D30-B085-26C824A59147}">
      <dsp:nvSpPr>
        <dsp:cNvPr id="0" name=""/>
        <dsp:cNvSpPr/>
      </dsp:nvSpPr>
      <dsp:spPr>
        <a:xfrm>
          <a:off x="232930" y="2124905"/>
          <a:ext cx="6733037" cy="942158"/>
        </a:xfrm>
        <a:prstGeom prst="roundRect">
          <a:avLst>
            <a:gd name="adj" fmla="val 10000"/>
          </a:avLst>
        </a:prstGeom>
        <a:solidFill>
          <a:schemeClr val="accent5">
            <a:shade val="6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Non-iron metal sulfides can be oxidized by 	</a:t>
          </a:r>
        </a:p>
        <a:p>
          <a:pPr marL="0" lvl="0" indent="0" algn="ctr" defTabSz="1066800">
            <a:lnSpc>
              <a:spcPct val="90000"/>
            </a:lnSpc>
            <a:spcBef>
              <a:spcPct val="0"/>
            </a:spcBef>
            <a:spcAft>
              <a:spcPct val="35000"/>
            </a:spcAft>
            <a:buNone/>
          </a:pPr>
          <a:r>
            <a:rPr lang="en-US" sz="2400" i="1" kern="1200" dirty="0"/>
            <a:t>T. </a:t>
          </a:r>
          <a:r>
            <a:rPr lang="en-US" sz="2400" i="1" kern="1200" dirty="0" err="1"/>
            <a:t>ferrooxidans</a:t>
          </a:r>
          <a:r>
            <a:rPr lang="en-US" sz="2400" i="1" kern="1200" dirty="0"/>
            <a:t> </a:t>
          </a:r>
          <a:r>
            <a:rPr lang="en-US" sz="2400" kern="1200" dirty="0"/>
            <a:t>in direct interaction</a:t>
          </a:r>
        </a:p>
      </dsp:txBody>
      <dsp:txXfrm>
        <a:off x="260525" y="2152500"/>
        <a:ext cx="6677847" cy="886968"/>
      </dsp:txXfrm>
    </dsp:sp>
    <dsp:sp modelId="{181C4559-1B2C-4813-ACDE-5E8F66BE00B4}">
      <dsp:nvSpPr>
        <dsp:cNvPr id="0" name=""/>
        <dsp:cNvSpPr/>
      </dsp:nvSpPr>
      <dsp:spPr>
        <a:xfrm rot="16874489">
          <a:off x="6019422" y="1432858"/>
          <a:ext cx="2351503" cy="19865"/>
        </a:xfrm>
        <a:custGeom>
          <a:avLst/>
          <a:gdLst/>
          <a:ahLst/>
          <a:cxnLst/>
          <a:rect l="0" t="0" r="0" b="0"/>
          <a:pathLst>
            <a:path>
              <a:moveTo>
                <a:pt x="0" y="9932"/>
              </a:moveTo>
              <a:lnTo>
                <a:pt x="2351503" y="9932"/>
              </a:lnTo>
            </a:path>
          </a:pathLst>
        </a:custGeom>
        <a:noFill/>
        <a:ln w="25400" cap="flat" cmpd="sng" algn="ctr">
          <a:solidFill>
            <a:schemeClr val="accent5">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136386" y="1384003"/>
        <a:ext cx="117575" cy="117575"/>
      </dsp:txXfrm>
    </dsp:sp>
    <dsp:sp modelId="{07A34AFD-812C-460D-A695-2445FCFA7AE3}">
      <dsp:nvSpPr>
        <dsp:cNvPr id="0" name=""/>
        <dsp:cNvSpPr/>
      </dsp:nvSpPr>
      <dsp:spPr>
        <a:xfrm>
          <a:off x="7424380" y="3089"/>
          <a:ext cx="1146031" cy="573015"/>
        </a:xfrm>
        <a:prstGeom prst="roundRect">
          <a:avLst>
            <a:gd name="adj" fmla="val 10000"/>
          </a:avLst>
        </a:prstGeom>
        <a:solidFill>
          <a:schemeClr val="accent5">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Covellite</a:t>
          </a:r>
          <a:r>
            <a:rPr lang="en-US" sz="1600" kern="1200" dirty="0"/>
            <a:t> (</a:t>
          </a:r>
          <a:r>
            <a:rPr lang="en-US" sz="1600" kern="1200" dirty="0" err="1"/>
            <a:t>CuS</a:t>
          </a:r>
          <a:r>
            <a:rPr lang="en-US" sz="1600" kern="1200" dirty="0"/>
            <a:t>)</a:t>
          </a:r>
        </a:p>
      </dsp:txBody>
      <dsp:txXfrm>
        <a:off x="7441163" y="19872"/>
        <a:ext cx="1112465" cy="539449"/>
      </dsp:txXfrm>
    </dsp:sp>
    <dsp:sp modelId="{CD818CA4-779B-42BD-88AF-EDC2C4744BC7}">
      <dsp:nvSpPr>
        <dsp:cNvPr id="0" name=""/>
        <dsp:cNvSpPr/>
      </dsp:nvSpPr>
      <dsp:spPr>
        <a:xfrm rot="17132988">
          <a:off x="6340168" y="1762342"/>
          <a:ext cx="1710010" cy="19865"/>
        </a:xfrm>
        <a:custGeom>
          <a:avLst/>
          <a:gdLst/>
          <a:ahLst/>
          <a:cxnLst/>
          <a:rect l="0" t="0" r="0" b="0"/>
          <a:pathLst>
            <a:path>
              <a:moveTo>
                <a:pt x="0" y="9932"/>
              </a:moveTo>
              <a:lnTo>
                <a:pt x="1710010" y="9932"/>
              </a:lnTo>
            </a:path>
          </a:pathLst>
        </a:custGeom>
        <a:noFill/>
        <a:ln w="25400" cap="flat" cmpd="sng" algn="ctr">
          <a:solidFill>
            <a:schemeClr val="accent5">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152423" y="1729524"/>
        <a:ext cx="85500" cy="85500"/>
      </dsp:txXfrm>
    </dsp:sp>
    <dsp:sp modelId="{9E0F9330-1461-484B-8E3A-BA40BE68C389}">
      <dsp:nvSpPr>
        <dsp:cNvPr id="0" name=""/>
        <dsp:cNvSpPr/>
      </dsp:nvSpPr>
      <dsp:spPr>
        <a:xfrm>
          <a:off x="7424380" y="662057"/>
          <a:ext cx="1146031" cy="573015"/>
        </a:xfrm>
        <a:prstGeom prst="roundRect">
          <a:avLst>
            <a:gd name="adj" fmla="val 10000"/>
          </a:avLst>
        </a:prstGeom>
        <a:solidFill>
          <a:schemeClr val="accent5">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Chalcocite (Cu</a:t>
          </a:r>
          <a:r>
            <a:rPr lang="en-US" sz="1600" kern="1200" baseline="-25000" dirty="0"/>
            <a:t>2</a:t>
          </a:r>
          <a:r>
            <a:rPr lang="en-US" sz="1600" kern="1200" dirty="0"/>
            <a:t>S)</a:t>
          </a:r>
        </a:p>
      </dsp:txBody>
      <dsp:txXfrm>
        <a:off x="7441163" y="678840"/>
        <a:ext cx="1112465" cy="539449"/>
      </dsp:txXfrm>
    </dsp:sp>
    <dsp:sp modelId="{895CE509-6EFE-4757-9BDD-50760851F430}">
      <dsp:nvSpPr>
        <dsp:cNvPr id="0" name=""/>
        <dsp:cNvSpPr/>
      </dsp:nvSpPr>
      <dsp:spPr>
        <a:xfrm rot="17692822">
          <a:off x="6650385" y="2091826"/>
          <a:ext cx="1089577" cy="19865"/>
        </a:xfrm>
        <a:custGeom>
          <a:avLst/>
          <a:gdLst/>
          <a:ahLst/>
          <a:cxnLst/>
          <a:rect l="0" t="0" r="0" b="0"/>
          <a:pathLst>
            <a:path>
              <a:moveTo>
                <a:pt x="0" y="9932"/>
              </a:moveTo>
              <a:lnTo>
                <a:pt x="1089577" y="9932"/>
              </a:lnTo>
            </a:path>
          </a:pathLst>
        </a:custGeom>
        <a:noFill/>
        <a:ln w="25400" cap="flat" cmpd="sng" algn="ctr">
          <a:solidFill>
            <a:schemeClr val="accent5">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67934" y="2074519"/>
        <a:ext cx="54478" cy="54478"/>
      </dsp:txXfrm>
    </dsp:sp>
    <dsp:sp modelId="{C13BF74A-B30F-4F60-86E2-5191CDF0858C}">
      <dsp:nvSpPr>
        <dsp:cNvPr id="0" name=""/>
        <dsp:cNvSpPr/>
      </dsp:nvSpPr>
      <dsp:spPr>
        <a:xfrm>
          <a:off x="7424380" y="1321025"/>
          <a:ext cx="1146031" cy="573015"/>
        </a:xfrm>
        <a:prstGeom prst="roundRect">
          <a:avLst>
            <a:gd name="adj" fmla="val 10000"/>
          </a:avLst>
        </a:prstGeom>
        <a:solidFill>
          <a:schemeClr val="accent5">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Sphalerite</a:t>
          </a:r>
          <a:r>
            <a:rPr lang="en-US" sz="1600" kern="1200" dirty="0"/>
            <a:t> (</a:t>
          </a:r>
          <a:r>
            <a:rPr lang="en-US" sz="1600" kern="1200" dirty="0" err="1"/>
            <a:t>ZnS</a:t>
          </a:r>
          <a:r>
            <a:rPr lang="en-US" sz="1600" kern="1200" dirty="0"/>
            <a:t>)</a:t>
          </a:r>
        </a:p>
      </dsp:txBody>
      <dsp:txXfrm>
        <a:off x="7441163" y="1337808"/>
        <a:ext cx="1112465" cy="539449"/>
      </dsp:txXfrm>
    </dsp:sp>
    <dsp:sp modelId="{820D0C04-242C-4674-9391-3362A5B2D36F}">
      <dsp:nvSpPr>
        <dsp:cNvPr id="0" name=""/>
        <dsp:cNvSpPr/>
      </dsp:nvSpPr>
      <dsp:spPr>
        <a:xfrm rot="19457599">
          <a:off x="6912905" y="2421310"/>
          <a:ext cx="564536" cy="19865"/>
        </a:xfrm>
        <a:custGeom>
          <a:avLst/>
          <a:gdLst/>
          <a:ahLst/>
          <a:cxnLst/>
          <a:rect l="0" t="0" r="0" b="0"/>
          <a:pathLst>
            <a:path>
              <a:moveTo>
                <a:pt x="0" y="9932"/>
              </a:moveTo>
              <a:lnTo>
                <a:pt x="564536" y="9932"/>
              </a:lnTo>
            </a:path>
          </a:pathLst>
        </a:custGeom>
        <a:noFill/>
        <a:ln w="25400" cap="flat" cmpd="sng" algn="ctr">
          <a:solidFill>
            <a:schemeClr val="accent5">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81060" y="2417129"/>
        <a:ext cx="28226" cy="28226"/>
      </dsp:txXfrm>
    </dsp:sp>
    <dsp:sp modelId="{8AF10244-8A97-4324-A88B-C5FAAC2C5D31}">
      <dsp:nvSpPr>
        <dsp:cNvPr id="0" name=""/>
        <dsp:cNvSpPr/>
      </dsp:nvSpPr>
      <dsp:spPr>
        <a:xfrm>
          <a:off x="7424380" y="1979993"/>
          <a:ext cx="1146031" cy="573015"/>
        </a:xfrm>
        <a:prstGeom prst="roundRect">
          <a:avLst>
            <a:gd name="adj" fmla="val 10000"/>
          </a:avLst>
        </a:prstGeom>
        <a:solidFill>
          <a:schemeClr val="accent5">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Galena (</a:t>
          </a:r>
          <a:r>
            <a:rPr lang="en-US" sz="1600" kern="1200" dirty="0" err="1"/>
            <a:t>PbS</a:t>
          </a:r>
          <a:r>
            <a:rPr lang="en-US" sz="1600" kern="1200" dirty="0"/>
            <a:t>) </a:t>
          </a:r>
        </a:p>
      </dsp:txBody>
      <dsp:txXfrm>
        <a:off x="7441163" y="1996776"/>
        <a:ext cx="1112465" cy="539449"/>
      </dsp:txXfrm>
    </dsp:sp>
    <dsp:sp modelId="{8299B1E1-0442-47CF-824C-DD69D1FE8B6D}">
      <dsp:nvSpPr>
        <dsp:cNvPr id="0" name=""/>
        <dsp:cNvSpPr/>
      </dsp:nvSpPr>
      <dsp:spPr>
        <a:xfrm rot="2142401">
          <a:off x="6912905" y="2750794"/>
          <a:ext cx="564536" cy="19865"/>
        </a:xfrm>
        <a:custGeom>
          <a:avLst/>
          <a:gdLst/>
          <a:ahLst/>
          <a:cxnLst/>
          <a:rect l="0" t="0" r="0" b="0"/>
          <a:pathLst>
            <a:path>
              <a:moveTo>
                <a:pt x="0" y="9932"/>
              </a:moveTo>
              <a:lnTo>
                <a:pt x="564536" y="9932"/>
              </a:lnTo>
            </a:path>
          </a:pathLst>
        </a:custGeom>
        <a:noFill/>
        <a:ln w="25400" cap="flat" cmpd="sng" algn="ctr">
          <a:solidFill>
            <a:schemeClr val="accent5">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81060" y="2746613"/>
        <a:ext cx="28226" cy="28226"/>
      </dsp:txXfrm>
    </dsp:sp>
    <dsp:sp modelId="{11B619E8-D9D4-43B9-B906-479E2DE7090F}">
      <dsp:nvSpPr>
        <dsp:cNvPr id="0" name=""/>
        <dsp:cNvSpPr/>
      </dsp:nvSpPr>
      <dsp:spPr>
        <a:xfrm>
          <a:off x="7424380" y="2638961"/>
          <a:ext cx="1146031" cy="573015"/>
        </a:xfrm>
        <a:prstGeom prst="roundRect">
          <a:avLst>
            <a:gd name="adj" fmla="val 10000"/>
          </a:avLst>
        </a:prstGeom>
        <a:solidFill>
          <a:schemeClr val="accent5">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Molybdenite</a:t>
          </a:r>
          <a:r>
            <a:rPr lang="en-US" sz="1600" kern="1200" dirty="0"/>
            <a:t> (MoS</a:t>
          </a:r>
          <a:r>
            <a:rPr lang="en-US" sz="1600" kern="1200" baseline="-25000" dirty="0"/>
            <a:t>2</a:t>
          </a:r>
          <a:r>
            <a:rPr lang="en-US" sz="1600" kern="1200" dirty="0"/>
            <a:t>)</a:t>
          </a:r>
        </a:p>
      </dsp:txBody>
      <dsp:txXfrm>
        <a:off x="7441163" y="2655744"/>
        <a:ext cx="1112465" cy="539449"/>
      </dsp:txXfrm>
    </dsp:sp>
    <dsp:sp modelId="{672D9CA9-AB5B-495E-AC1D-83B61E8911BA}">
      <dsp:nvSpPr>
        <dsp:cNvPr id="0" name=""/>
        <dsp:cNvSpPr/>
      </dsp:nvSpPr>
      <dsp:spPr>
        <a:xfrm rot="3907178">
          <a:off x="6650385" y="3080278"/>
          <a:ext cx="1089577" cy="19865"/>
        </a:xfrm>
        <a:custGeom>
          <a:avLst/>
          <a:gdLst/>
          <a:ahLst/>
          <a:cxnLst/>
          <a:rect l="0" t="0" r="0" b="0"/>
          <a:pathLst>
            <a:path>
              <a:moveTo>
                <a:pt x="0" y="9932"/>
              </a:moveTo>
              <a:lnTo>
                <a:pt x="1089577" y="9932"/>
              </a:lnTo>
            </a:path>
          </a:pathLst>
        </a:custGeom>
        <a:noFill/>
        <a:ln w="25400" cap="flat" cmpd="sng" algn="ctr">
          <a:solidFill>
            <a:schemeClr val="accent5">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67934" y="3062971"/>
        <a:ext cx="54478" cy="54478"/>
      </dsp:txXfrm>
    </dsp:sp>
    <dsp:sp modelId="{138E0FA9-68D0-4949-9519-CFCC31B2D015}">
      <dsp:nvSpPr>
        <dsp:cNvPr id="0" name=""/>
        <dsp:cNvSpPr/>
      </dsp:nvSpPr>
      <dsp:spPr>
        <a:xfrm>
          <a:off x="7424380" y="3297929"/>
          <a:ext cx="1146031" cy="573015"/>
        </a:xfrm>
        <a:prstGeom prst="roundRect">
          <a:avLst>
            <a:gd name="adj" fmla="val 10000"/>
          </a:avLst>
        </a:prstGeom>
        <a:solidFill>
          <a:schemeClr val="accent5">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Stibnite (Sb</a:t>
          </a:r>
          <a:r>
            <a:rPr lang="en-US" sz="1600" kern="1200" baseline="-25000" dirty="0"/>
            <a:t>2</a:t>
          </a:r>
          <a:r>
            <a:rPr lang="en-US" sz="1600" kern="1200" dirty="0"/>
            <a:t>S</a:t>
          </a:r>
          <a:r>
            <a:rPr lang="en-US" sz="1600" kern="1200" baseline="-25000" dirty="0"/>
            <a:t>3</a:t>
          </a:r>
          <a:r>
            <a:rPr lang="en-US" sz="1600" kern="1200" dirty="0"/>
            <a:t>) </a:t>
          </a:r>
        </a:p>
      </dsp:txBody>
      <dsp:txXfrm>
        <a:off x="7441163" y="3314712"/>
        <a:ext cx="1112465" cy="539449"/>
      </dsp:txXfrm>
    </dsp:sp>
    <dsp:sp modelId="{9EFB8575-EF28-4F59-8BB4-75B284D8240F}">
      <dsp:nvSpPr>
        <dsp:cNvPr id="0" name=""/>
        <dsp:cNvSpPr/>
      </dsp:nvSpPr>
      <dsp:spPr>
        <a:xfrm rot="4467012">
          <a:off x="6340168" y="3409762"/>
          <a:ext cx="1710010" cy="19865"/>
        </a:xfrm>
        <a:custGeom>
          <a:avLst/>
          <a:gdLst/>
          <a:ahLst/>
          <a:cxnLst/>
          <a:rect l="0" t="0" r="0" b="0"/>
          <a:pathLst>
            <a:path>
              <a:moveTo>
                <a:pt x="0" y="9932"/>
              </a:moveTo>
              <a:lnTo>
                <a:pt x="1710010" y="9932"/>
              </a:lnTo>
            </a:path>
          </a:pathLst>
        </a:custGeom>
        <a:noFill/>
        <a:ln w="25400" cap="flat" cmpd="sng" algn="ctr">
          <a:solidFill>
            <a:schemeClr val="accent5">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152423" y="3376944"/>
        <a:ext cx="85500" cy="85500"/>
      </dsp:txXfrm>
    </dsp:sp>
    <dsp:sp modelId="{B1C679B8-BF9E-4FB8-8BDE-D4C168D2E1CD}">
      <dsp:nvSpPr>
        <dsp:cNvPr id="0" name=""/>
        <dsp:cNvSpPr/>
      </dsp:nvSpPr>
      <dsp:spPr>
        <a:xfrm>
          <a:off x="7424380" y="3956897"/>
          <a:ext cx="1146031" cy="573015"/>
        </a:xfrm>
        <a:prstGeom prst="roundRect">
          <a:avLst>
            <a:gd name="adj" fmla="val 10000"/>
          </a:avLst>
        </a:prstGeom>
        <a:solidFill>
          <a:schemeClr val="accent5">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Cobaltite (</a:t>
          </a:r>
          <a:r>
            <a:rPr lang="en-US" sz="1600" kern="1200" dirty="0" err="1"/>
            <a:t>CoS</a:t>
          </a:r>
          <a:r>
            <a:rPr lang="en-US" sz="1600" kern="1200" dirty="0"/>
            <a:t>)</a:t>
          </a:r>
        </a:p>
      </dsp:txBody>
      <dsp:txXfrm>
        <a:off x="7441163" y="3973680"/>
        <a:ext cx="1112465" cy="539449"/>
      </dsp:txXfrm>
    </dsp:sp>
    <dsp:sp modelId="{02B7029C-4B09-4473-A09B-0A1601121DA8}">
      <dsp:nvSpPr>
        <dsp:cNvPr id="0" name=""/>
        <dsp:cNvSpPr/>
      </dsp:nvSpPr>
      <dsp:spPr>
        <a:xfrm rot="4725511">
          <a:off x="6019422" y="3739246"/>
          <a:ext cx="2351503" cy="19865"/>
        </a:xfrm>
        <a:custGeom>
          <a:avLst/>
          <a:gdLst/>
          <a:ahLst/>
          <a:cxnLst/>
          <a:rect l="0" t="0" r="0" b="0"/>
          <a:pathLst>
            <a:path>
              <a:moveTo>
                <a:pt x="0" y="9932"/>
              </a:moveTo>
              <a:lnTo>
                <a:pt x="2351503" y="9932"/>
              </a:lnTo>
            </a:path>
          </a:pathLst>
        </a:custGeom>
        <a:noFill/>
        <a:ln w="25400" cap="flat" cmpd="sng" algn="ctr">
          <a:solidFill>
            <a:schemeClr val="accent5">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136386" y="3690391"/>
        <a:ext cx="117575" cy="117575"/>
      </dsp:txXfrm>
    </dsp:sp>
    <dsp:sp modelId="{D73C8E6B-47C5-4DA0-B985-DA9E5599D876}">
      <dsp:nvSpPr>
        <dsp:cNvPr id="0" name=""/>
        <dsp:cNvSpPr/>
      </dsp:nvSpPr>
      <dsp:spPr>
        <a:xfrm>
          <a:off x="7424380" y="4615865"/>
          <a:ext cx="1146031" cy="573015"/>
        </a:xfrm>
        <a:prstGeom prst="roundRect">
          <a:avLst>
            <a:gd name="adj" fmla="val 10000"/>
          </a:avLst>
        </a:prstGeom>
        <a:solidFill>
          <a:schemeClr val="accent5">
            <a:shade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Millerite</a:t>
          </a:r>
          <a:r>
            <a:rPr lang="en-US" sz="1600" kern="1200" dirty="0"/>
            <a:t> (</a:t>
          </a:r>
          <a:r>
            <a:rPr lang="en-US" sz="1600" kern="1200" dirty="0" err="1"/>
            <a:t>NiS</a:t>
          </a:r>
          <a:r>
            <a:rPr lang="en-US" sz="1600" kern="1200" dirty="0"/>
            <a:t>)</a:t>
          </a:r>
        </a:p>
      </dsp:txBody>
      <dsp:txXfrm>
        <a:off x="7441163" y="4632648"/>
        <a:ext cx="1112465" cy="5394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2CE68-47B6-4825-AAD7-9A152BBC5D51}">
      <dsp:nvSpPr>
        <dsp:cNvPr id="0" name=""/>
        <dsp:cNvSpPr/>
      </dsp:nvSpPr>
      <dsp:spPr>
        <a:xfrm>
          <a:off x="5357" y="1551582"/>
          <a:ext cx="1601390" cy="960834"/>
        </a:xfrm>
        <a:prstGeom prst="roundRect">
          <a:avLst>
            <a:gd name="adj" fmla="val 10000"/>
          </a:avLst>
        </a:prstGeom>
        <a:solidFill>
          <a:srgbClr val="25696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w Cen MT" panose="020B0602020104020603" pitchFamily="34" charset="0"/>
            </a:rPr>
            <a:t>Particle size decrease</a:t>
          </a:r>
        </a:p>
      </dsp:txBody>
      <dsp:txXfrm>
        <a:off x="33499" y="1579724"/>
        <a:ext cx="1545106" cy="904550"/>
      </dsp:txXfrm>
    </dsp:sp>
    <dsp:sp modelId="{0FDE710D-3829-4EEE-8408-2D61C8482E54}">
      <dsp:nvSpPr>
        <dsp:cNvPr id="0" name=""/>
        <dsp:cNvSpPr/>
      </dsp:nvSpPr>
      <dsp:spPr>
        <a:xfrm>
          <a:off x="1766887" y="1833427"/>
          <a:ext cx="339494" cy="397144"/>
        </a:xfrm>
        <a:prstGeom prst="rightArrow">
          <a:avLst>
            <a:gd name="adj1" fmla="val 60000"/>
            <a:gd name="adj2" fmla="val 50000"/>
          </a:avLst>
        </a:prstGeom>
        <a:solidFill>
          <a:srgbClr val="256B6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66887" y="1912856"/>
        <a:ext cx="237646" cy="238286"/>
      </dsp:txXfrm>
    </dsp:sp>
    <dsp:sp modelId="{4A54711C-B3AB-450C-B31E-29299D3C40AA}">
      <dsp:nvSpPr>
        <dsp:cNvPr id="0" name=""/>
        <dsp:cNvSpPr/>
      </dsp:nvSpPr>
      <dsp:spPr>
        <a:xfrm>
          <a:off x="2247304" y="1551582"/>
          <a:ext cx="1601390" cy="960834"/>
        </a:xfrm>
        <a:prstGeom prst="roundRect">
          <a:avLst>
            <a:gd name="adj" fmla="val 10000"/>
          </a:avLst>
        </a:prstGeom>
        <a:solidFill>
          <a:srgbClr val="25696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w Cen MT" panose="020B0602020104020603" pitchFamily="34" charset="0"/>
            </a:rPr>
            <a:t>Surface area increase</a:t>
          </a:r>
        </a:p>
      </dsp:txBody>
      <dsp:txXfrm>
        <a:off x="2275446" y="1579724"/>
        <a:ext cx="1545106" cy="904550"/>
      </dsp:txXfrm>
    </dsp:sp>
    <dsp:sp modelId="{2A8B1B5C-FBCB-480C-878D-59E985C79411}">
      <dsp:nvSpPr>
        <dsp:cNvPr id="0" name=""/>
        <dsp:cNvSpPr/>
      </dsp:nvSpPr>
      <dsp:spPr>
        <a:xfrm>
          <a:off x="4008834" y="1833427"/>
          <a:ext cx="339494" cy="397144"/>
        </a:xfrm>
        <a:prstGeom prst="rightArrow">
          <a:avLst>
            <a:gd name="adj1" fmla="val 60000"/>
            <a:gd name="adj2" fmla="val 50000"/>
          </a:avLst>
        </a:prstGeom>
        <a:solidFill>
          <a:srgbClr val="256B6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008834" y="1912856"/>
        <a:ext cx="237646" cy="238286"/>
      </dsp:txXfrm>
    </dsp:sp>
    <dsp:sp modelId="{05F6829A-A0A7-4F34-B06D-B30B33CDED80}">
      <dsp:nvSpPr>
        <dsp:cNvPr id="0" name=""/>
        <dsp:cNvSpPr/>
      </dsp:nvSpPr>
      <dsp:spPr>
        <a:xfrm>
          <a:off x="4489251" y="1551582"/>
          <a:ext cx="1601390" cy="960834"/>
        </a:xfrm>
        <a:prstGeom prst="roundRect">
          <a:avLst>
            <a:gd name="adj" fmla="val 10000"/>
          </a:avLst>
        </a:prstGeom>
        <a:solidFill>
          <a:srgbClr val="25696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w Cen MT" panose="020B0602020104020603" pitchFamily="34" charset="0"/>
            </a:rPr>
            <a:t>Higher yield of metal</a:t>
          </a:r>
        </a:p>
      </dsp:txBody>
      <dsp:txXfrm>
        <a:off x="4517393" y="1579724"/>
        <a:ext cx="1545106" cy="9045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8960B-0046-4CE2-85C8-3A917384716B}" type="datetimeFigureOut">
              <a:rPr lang="en-US" smtClean="0"/>
              <a:t>11/16/2024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0EF0CA-C972-46C5-9E70-DE36F24C272A}" type="slidenum">
              <a:rPr lang="en-US" smtClean="0"/>
              <a:t>‹#›</a:t>
            </a:fld>
            <a:endParaRPr lang="en-US"/>
          </a:p>
        </p:txBody>
      </p:sp>
    </p:spTree>
    <p:extLst>
      <p:ext uri="{BB962C8B-B14F-4D97-AF65-F5344CB8AC3E}">
        <p14:creationId xmlns:p14="http://schemas.microsoft.com/office/powerpoint/2010/main" val="4025073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EF0CA-C972-46C5-9E70-DE36F24C272A}" type="slidenum">
              <a:rPr lang="en-US" smtClean="0"/>
              <a:t>14</a:t>
            </a:fld>
            <a:endParaRPr lang="en-US"/>
          </a:p>
        </p:txBody>
      </p:sp>
    </p:spTree>
    <p:extLst>
      <p:ext uri="{BB962C8B-B14F-4D97-AF65-F5344CB8AC3E}">
        <p14:creationId xmlns:p14="http://schemas.microsoft.com/office/powerpoint/2010/main" val="3703652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F8135-165A-4207-894E-A706CEA82D16}"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370397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30115" y="4650640"/>
            <a:ext cx="3970330" cy="1374345"/>
          </a:xfrm>
          <a:noFill/>
          <a:effectLst>
            <a:outerShdw blurRad="88900" dist="38100" dir="5400000" algn="ctr" rotWithShape="0">
              <a:schemeClr val="tx1">
                <a:alpha val="83000"/>
              </a:scheme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30115" y="833015"/>
            <a:ext cx="3970329" cy="1068935"/>
          </a:xfrm>
        </p:spPr>
        <p:txBody>
          <a:bodyPr>
            <a:normAutofit/>
          </a:bodyPr>
          <a:lstStyle>
            <a:lvl1pPr marL="0" indent="0" algn="l">
              <a:buNone/>
              <a:defRPr sz="2600">
                <a:solidFill>
                  <a:schemeClr val="accent5">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3"/>
            <a:ext cx="1728788"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22" y="1122363"/>
            <a:ext cx="6593681" cy="23876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22" y="3602038"/>
            <a:ext cx="6593681" cy="165576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5410208"/>
            <a:ext cx="2057400" cy="365125"/>
          </a:xfrm>
        </p:spPr>
        <p:txBody>
          <a:bodyPr/>
          <a:lstStyle/>
          <a:p>
            <a:pPr defTabSz="342900"/>
            <a:fld id="{48A87A34-81AB-432B-8DAE-1953F412C126}" type="datetimeFigureOut">
              <a:rPr lang="en-US" smtClean="0">
                <a:solidFill>
                  <a:prstClr val="white">
                    <a:tint val="75000"/>
                  </a:prstClr>
                </a:solidFill>
              </a:rPr>
              <a:pPr defTabSz="342900"/>
              <a:t>11/16/2024</a:t>
            </a:fld>
            <a:endParaRPr lang="en-US" dirty="0">
              <a:solidFill>
                <a:prstClr val="white">
                  <a:tint val="75000"/>
                </a:prstClr>
              </a:solidFill>
            </a:endParaRPr>
          </a:p>
        </p:txBody>
      </p:sp>
      <p:sp>
        <p:nvSpPr>
          <p:cNvPr id="5" name="Footer Placeholder 4"/>
          <p:cNvSpPr>
            <a:spLocks noGrp="1"/>
          </p:cNvSpPr>
          <p:nvPr>
            <p:ph type="ftr" sz="quarter" idx="11"/>
          </p:nvPr>
        </p:nvSpPr>
        <p:spPr>
          <a:xfrm>
            <a:off x="1407321" y="5410208"/>
            <a:ext cx="3843665" cy="365125"/>
          </a:xfrm>
        </p:spPr>
        <p:txBody>
          <a:bodyPr/>
          <a:lstStyle/>
          <a:p>
            <a:pPr defTabSz="342900"/>
            <a:endParaRPr lang="en-US" dirty="0">
              <a:solidFill>
                <a:prstClr val="white">
                  <a:tint val="75000"/>
                </a:prstClr>
              </a:solidFill>
            </a:endParaRPr>
          </a:p>
        </p:txBody>
      </p:sp>
      <p:sp>
        <p:nvSpPr>
          <p:cNvPr id="6" name="Slide Number Placeholder 5"/>
          <p:cNvSpPr>
            <a:spLocks noGrp="1"/>
          </p:cNvSpPr>
          <p:nvPr>
            <p:ph type="sldNum" sz="quarter" idx="12"/>
          </p:nvPr>
        </p:nvSpPr>
        <p:spPr>
          <a:xfrm>
            <a:off x="7422687" y="5410206"/>
            <a:ext cx="578317" cy="365125"/>
          </a:xfrm>
        </p:spPr>
        <p:txBody>
          <a:bodyPr/>
          <a:lstStyle/>
          <a:p>
            <a:pPr defTabSz="342900"/>
            <a:fld id="{6D22F896-40B5-4ADD-8801-0D06FADFA095}" type="slidenum">
              <a:rPr lang="en-US" smtClean="0">
                <a:solidFill>
                  <a:prstClr val="white">
                    <a:tint val="75000"/>
                  </a:prstClr>
                </a:solidFill>
              </a:rPr>
              <a:pPr defTabSz="342900"/>
              <a:t>‹#›</a:t>
            </a:fld>
            <a:endParaRPr lang="en-US" dirty="0">
              <a:solidFill>
                <a:prstClr val="white">
                  <a:tint val="75000"/>
                </a:prstClr>
              </a:solidFill>
            </a:endParaRPr>
          </a:p>
        </p:txBody>
      </p:sp>
    </p:spTree>
    <p:extLst>
      <p:ext uri="{BB962C8B-B14F-4D97-AF65-F5344CB8AC3E}">
        <p14:creationId xmlns:p14="http://schemas.microsoft.com/office/powerpoint/2010/main" val="337795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1291132"/>
            <a:ext cx="8246070" cy="458115"/>
          </a:xfrm>
        </p:spPr>
        <p:txBody>
          <a:bodyPr>
            <a:normAutofit/>
          </a:bodyPr>
          <a:lstStyle>
            <a:lvl1pPr algn="l">
              <a:defRPr sz="2700">
                <a:solidFill>
                  <a:schemeClr val="accent5">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01670" y="1901952"/>
            <a:ext cx="8246070" cy="4428445"/>
          </a:xfrm>
        </p:spPr>
        <p:txBody>
          <a:bodyPr/>
          <a:lstStyle>
            <a:lvl1pPr>
              <a:defRPr sz="21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defTabSz="342900"/>
            <a:fld id="{53074F12-AA26-4AC8-9962-C36BB8F32554}" type="datetimeFigureOut">
              <a:rPr lang="en-US" smtClean="0">
                <a:solidFill>
                  <a:prstClr val="black">
                    <a:tint val="75000"/>
                  </a:prstClr>
                </a:solidFill>
              </a:rPr>
              <a:pPr defTabSz="342900"/>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3429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342900"/>
            <a:fld id="{B82CCC60-E8CD-4174-8B1A-7DF615B22EEF}" type="slidenum">
              <a:rPr lang="en-US" smtClean="0">
                <a:solidFill>
                  <a:prstClr val="black">
                    <a:tint val="75000"/>
                  </a:prstClr>
                </a:solidFill>
              </a:rPr>
              <a:pPr defTabSz="342900"/>
              <a:t>‹#›</a:t>
            </a:fld>
            <a:endParaRPr lang="en-US">
              <a:solidFill>
                <a:prstClr val="black">
                  <a:tint val="75000"/>
                </a:prstClr>
              </a:solidFill>
            </a:endParaRPr>
          </a:p>
        </p:txBody>
      </p:sp>
    </p:spTree>
    <p:extLst>
      <p:ext uri="{BB962C8B-B14F-4D97-AF65-F5344CB8AC3E}">
        <p14:creationId xmlns:p14="http://schemas.microsoft.com/office/powerpoint/2010/main" val="1997123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6" y="1291130"/>
            <a:ext cx="8382305" cy="532180"/>
          </a:xfrm>
        </p:spPr>
        <p:txBody>
          <a:bodyPr>
            <a:normAutofit/>
          </a:bodyPr>
          <a:lstStyle>
            <a:lvl1pPr algn="l">
              <a:defRPr sz="2700">
                <a:solidFill>
                  <a:schemeClr val="accent5">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448966" y="1901952"/>
            <a:ext cx="4275740" cy="620719"/>
          </a:xfrm>
        </p:spPr>
        <p:txBody>
          <a:bodyPr anchor="b"/>
          <a:lstStyle>
            <a:lvl1pPr marL="0" indent="0">
              <a:buNone/>
              <a:defRPr sz="1800" b="1" baseline="0">
                <a:solidFill>
                  <a:schemeClr val="accent5">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48966" y="2512772"/>
            <a:ext cx="4275740" cy="3187763"/>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705" y="1901952"/>
            <a:ext cx="4123035" cy="620719"/>
          </a:xfrm>
        </p:spPr>
        <p:txBody>
          <a:bodyPr anchor="b"/>
          <a:lstStyle>
            <a:lvl1pPr marL="0" indent="0">
              <a:buNone/>
              <a:defRPr sz="1800" b="1">
                <a:solidFill>
                  <a:schemeClr val="accent5">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724705" y="2512772"/>
            <a:ext cx="4123035" cy="3187763"/>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defTabSz="342900"/>
            <a:fld id="{53074F12-AA26-4AC8-9962-C36BB8F32554}" type="datetimeFigureOut">
              <a:rPr lang="en-US" smtClean="0">
                <a:solidFill>
                  <a:prstClr val="black">
                    <a:tint val="75000"/>
                  </a:prstClr>
                </a:solidFill>
              </a:rPr>
              <a:pPr defTabSz="342900"/>
              <a:t>11/16/2024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342900"/>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342900"/>
            <a:fld id="{B82CCC60-E8CD-4174-8B1A-7DF615B22EEF}" type="slidenum">
              <a:rPr lang="en-US" smtClean="0">
                <a:solidFill>
                  <a:prstClr val="black">
                    <a:tint val="75000"/>
                  </a:prstClr>
                </a:solidFill>
              </a:rPr>
              <a:pPr defTabSz="342900"/>
              <a:t>‹#›</a:t>
            </a:fld>
            <a:endParaRPr lang="en-US">
              <a:solidFill>
                <a:prstClr val="black">
                  <a:tint val="75000"/>
                </a:prstClr>
              </a:solidFill>
            </a:endParaRPr>
          </a:p>
        </p:txBody>
      </p:sp>
    </p:spTree>
    <p:extLst>
      <p:ext uri="{BB962C8B-B14F-4D97-AF65-F5344CB8AC3E}">
        <p14:creationId xmlns:p14="http://schemas.microsoft.com/office/powerpoint/2010/main" val="420655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30115" y="4650642"/>
            <a:ext cx="3970330" cy="1374345"/>
          </a:xfrm>
          <a:noFill/>
          <a:effectLst>
            <a:outerShdw blurRad="88900" dist="38100" dir="5400000" algn="ctr" rotWithShape="0">
              <a:schemeClr val="tx1">
                <a:alpha val="83000"/>
              </a:schemeClr>
            </a:outerShdw>
          </a:effectLst>
        </p:spPr>
        <p:txBody>
          <a:bodyPr>
            <a:normAutofit/>
          </a:bodyPr>
          <a:lstStyle>
            <a:lvl1pPr algn="l">
              <a:defRPr sz="27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30116" y="833017"/>
            <a:ext cx="3970329" cy="1068935"/>
          </a:xfrm>
        </p:spPr>
        <p:txBody>
          <a:bodyPr>
            <a:normAutofit/>
          </a:bodyPr>
          <a:lstStyle>
            <a:lvl1pPr marL="0" indent="0" algn="l">
              <a:buNone/>
              <a:defRPr sz="1950">
                <a:solidFill>
                  <a:schemeClr val="accent5">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pPr defTabSz="342900"/>
            <a:fld id="{53074F12-AA26-4AC8-9962-C36BB8F32554}" type="datetimeFigureOut">
              <a:rPr lang="en-US" smtClean="0">
                <a:solidFill>
                  <a:prstClr val="black">
                    <a:tint val="75000"/>
                  </a:prstClr>
                </a:solidFill>
              </a:rPr>
              <a:pPr defTabSz="342900"/>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3429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342900"/>
            <a:fld id="{B82CCC60-E8CD-4174-8B1A-7DF615B22EEF}" type="slidenum">
              <a:rPr lang="en-US" smtClean="0">
                <a:solidFill>
                  <a:prstClr val="black">
                    <a:tint val="75000"/>
                  </a:prstClr>
                </a:solidFill>
              </a:rPr>
              <a:pPr defTabSz="342900"/>
              <a:t>‹#›</a:t>
            </a:fld>
            <a:endParaRPr lang="en-US">
              <a:solidFill>
                <a:prstClr val="black">
                  <a:tint val="75000"/>
                </a:prstClr>
              </a:solidFill>
            </a:endParaRPr>
          </a:p>
        </p:txBody>
      </p:sp>
    </p:spTree>
    <p:extLst>
      <p:ext uri="{BB962C8B-B14F-4D97-AF65-F5344CB8AC3E}">
        <p14:creationId xmlns:p14="http://schemas.microsoft.com/office/powerpoint/2010/main" val="1543612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342900"/>
            <a:fld id="{53074F12-AA26-4AC8-9962-C36BB8F32554}" type="datetimeFigureOut">
              <a:rPr lang="en-US" smtClean="0">
                <a:solidFill>
                  <a:prstClr val="black">
                    <a:tint val="75000"/>
                  </a:prstClr>
                </a:solidFill>
              </a:rPr>
              <a:pPr defTabSz="342900"/>
              <a:t>11/16/2024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342900"/>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342900"/>
            <a:fld id="{B82CCC60-E8CD-4174-8B1A-7DF615B22EEF}" type="slidenum">
              <a:rPr lang="en-US" smtClean="0">
                <a:solidFill>
                  <a:prstClr val="black">
                    <a:tint val="75000"/>
                  </a:prstClr>
                </a:solidFill>
              </a:rPr>
              <a:pPr defTabSz="342900"/>
              <a:t>‹#›</a:t>
            </a:fld>
            <a:endParaRPr lang="en-US">
              <a:solidFill>
                <a:prstClr val="black">
                  <a:tint val="75000"/>
                </a:prstClr>
              </a:solidFill>
            </a:endParaRPr>
          </a:p>
        </p:txBody>
      </p:sp>
    </p:spTree>
    <p:extLst>
      <p:ext uri="{BB962C8B-B14F-4D97-AF65-F5344CB8AC3E}">
        <p14:creationId xmlns:p14="http://schemas.microsoft.com/office/powerpoint/2010/main" val="1015894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757E8-AD46-4001-AD8D-CDFB89CF866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B0B3744-23FF-4B27-A7D7-328F0349154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1898500-7BD9-4FEB-AB1C-6EC322852820}"/>
              </a:ext>
            </a:extLst>
          </p:cNvPr>
          <p:cNvSpPr>
            <a:spLocks noGrp="1"/>
          </p:cNvSpPr>
          <p:nvPr>
            <p:ph type="dt" sz="half" idx="10"/>
          </p:nvPr>
        </p:nvSpPr>
        <p:spPr/>
        <p:txBody>
          <a:body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673A47-8479-4F3B-B946-B84C3110CD6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8360811-E33F-4868-B147-880EBE57E294}"/>
              </a:ext>
            </a:extLst>
          </p:cNvPr>
          <p:cNvSpPr>
            <a:spLocks noGrp="1"/>
          </p:cNvSpPr>
          <p:nvPr>
            <p:ph type="sldNum" sz="quarter" idx="12"/>
          </p:nvPr>
        </p:nvSpPr>
        <p:spPr/>
        <p:txBody>
          <a:body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4809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C5A7-3D2E-4F8C-9A16-11D1E326B3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1BC921-7CD7-4F89-B976-316B2396BF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2488DE-41BA-45DA-A4CF-132CD8BB698F}"/>
              </a:ext>
            </a:extLst>
          </p:cNvPr>
          <p:cNvSpPr>
            <a:spLocks noGrp="1"/>
          </p:cNvSpPr>
          <p:nvPr>
            <p:ph type="dt" sz="half" idx="10"/>
          </p:nvPr>
        </p:nvSpPr>
        <p:spPr/>
        <p:txBody>
          <a:body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92997B5B-99FC-4ACC-833F-60FA352A87D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C6D80349-FC3F-4DD8-B41D-2DE70BB391F6}"/>
              </a:ext>
            </a:extLst>
          </p:cNvPr>
          <p:cNvSpPr>
            <a:spLocks noGrp="1"/>
          </p:cNvSpPr>
          <p:nvPr>
            <p:ph type="sldNum" sz="quarter" idx="12"/>
          </p:nvPr>
        </p:nvSpPr>
        <p:spPr/>
        <p:txBody>
          <a:body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6866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1291130"/>
            <a:ext cx="8246070" cy="458115"/>
          </a:xfrm>
        </p:spPr>
        <p:txBody>
          <a:bodyPr>
            <a:normAutofit/>
          </a:bodyPr>
          <a:lstStyle>
            <a:lvl1pPr algn="l">
              <a:defRPr sz="3600">
                <a:solidFill>
                  <a:schemeClr val="accent5">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01670" y="1901950"/>
            <a:ext cx="8246070" cy="4428445"/>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1326-8C5E-44FC-90B3-4FF8113C88B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6115C40-4842-43C1-BA79-DD22924DC14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92CD93A-B112-4DE2-858D-724FBB8B9AB8}"/>
              </a:ext>
            </a:extLst>
          </p:cNvPr>
          <p:cNvSpPr>
            <a:spLocks noGrp="1"/>
          </p:cNvSpPr>
          <p:nvPr>
            <p:ph type="dt" sz="half" idx="10"/>
          </p:nvPr>
        </p:nvSpPr>
        <p:spPr/>
        <p:txBody>
          <a:body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1CF8324-E1E5-44AB-8F44-518A731E6E9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663717B-D4E6-487C-BE9F-879E08002C52}"/>
              </a:ext>
            </a:extLst>
          </p:cNvPr>
          <p:cNvSpPr>
            <a:spLocks noGrp="1"/>
          </p:cNvSpPr>
          <p:nvPr>
            <p:ph type="sldNum" sz="quarter" idx="12"/>
          </p:nvPr>
        </p:nvSpPr>
        <p:spPr/>
        <p:txBody>
          <a:body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07088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08541-0A53-4FB5-AD21-106636541B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B91D51-F63F-466A-8BC0-5BF43A98E571}"/>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FAF141-92E9-41B8-B4E4-399519D0FCE6}"/>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56DAA5-0C5E-4791-A889-40CD1E07A9FD}"/>
              </a:ext>
            </a:extLst>
          </p:cNvPr>
          <p:cNvSpPr>
            <a:spLocks noGrp="1"/>
          </p:cNvSpPr>
          <p:nvPr>
            <p:ph type="dt" sz="half" idx="10"/>
          </p:nvPr>
        </p:nvSpPr>
        <p:spPr/>
        <p:txBody>
          <a:body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D36A1CE9-AD70-47A9-9EAE-790F56538908}"/>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046B55C-A941-4CA5-BAD7-B048772443D2}"/>
              </a:ext>
            </a:extLst>
          </p:cNvPr>
          <p:cNvSpPr>
            <a:spLocks noGrp="1"/>
          </p:cNvSpPr>
          <p:nvPr>
            <p:ph type="sldNum" sz="quarter" idx="12"/>
          </p:nvPr>
        </p:nvSpPr>
        <p:spPr/>
        <p:txBody>
          <a:body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8278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3A97-F272-4D7F-A046-D7BA7FEB9B3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B5DD3F-54F0-4717-B351-B9C61D3F2F6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B987C99-C9C7-4705-AAC4-247AF195F6AA}"/>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668432-83AA-4D2E-89CB-3DD8933B786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1C77AAB-6B23-4F16-A90E-CF877A98D37B}"/>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2136E5-837D-4C37-AFBA-01002E2C5291}"/>
              </a:ext>
            </a:extLst>
          </p:cNvPr>
          <p:cNvSpPr>
            <a:spLocks noGrp="1"/>
          </p:cNvSpPr>
          <p:nvPr>
            <p:ph type="dt" sz="half" idx="10"/>
          </p:nvPr>
        </p:nvSpPr>
        <p:spPr/>
        <p:txBody>
          <a:body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1537ED4-4BA4-4F52-BB5F-C37B9DFFB66E}"/>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B018BF5D-F474-4E1A-B5D4-9BA373EF05A5}"/>
              </a:ext>
            </a:extLst>
          </p:cNvPr>
          <p:cNvSpPr>
            <a:spLocks noGrp="1"/>
          </p:cNvSpPr>
          <p:nvPr>
            <p:ph type="sldNum" sz="quarter" idx="12"/>
          </p:nvPr>
        </p:nvSpPr>
        <p:spPr/>
        <p:txBody>
          <a:body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8619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D15F-1394-4153-BAB8-CA307051B7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24972F-E369-4DCE-B372-D2E06B128241}"/>
              </a:ext>
            </a:extLst>
          </p:cNvPr>
          <p:cNvSpPr>
            <a:spLocks noGrp="1"/>
          </p:cNvSpPr>
          <p:nvPr>
            <p:ph type="dt" sz="half" idx="10"/>
          </p:nvPr>
        </p:nvSpPr>
        <p:spPr/>
        <p:txBody>
          <a:body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B2D87302-F92F-45F1-B0C3-4FFF064687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526139AF-61FC-42C7-AD8A-9DDC4AFE9E81}"/>
              </a:ext>
            </a:extLst>
          </p:cNvPr>
          <p:cNvSpPr>
            <a:spLocks noGrp="1"/>
          </p:cNvSpPr>
          <p:nvPr>
            <p:ph type="sldNum" sz="quarter" idx="12"/>
          </p:nvPr>
        </p:nvSpPr>
        <p:spPr/>
        <p:txBody>
          <a:body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3783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4CF8DB-572F-4E8B-AAED-579FC3EADD0C}"/>
              </a:ext>
            </a:extLst>
          </p:cNvPr>
          <p:cNvSpPr>
            <a:spLocks noGrp="1"/>
          </p:cNvSpPr>
          <p:nvPr>
            <p:ph type="dt" sz="half" idx="10"/>
          </p:nvPr>
        </p:nvSpPr>
        <p:spPr/>
        <p:txBody>
          <a:body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6658AEBF-66B8-470D-94A7-DF5BA0C9589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A638F286-157A-48E7-92EA-390BB7A5EA7D}"/>
              </a:ext>
            </a:extLst>
          </p:cNvPr>
          <p:cNvSpPr>
            <a:spLocks noGrp="1"/>
          </p:cNvSpPr>
          <p:nvPr>
            <p:ph type="sldNum" sz="quarter" idx="12"/>
          </p:nvPr>
        </p:nvSpPr>
        <p:spPr/>
        <p:txBody>
          <a:body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13447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136F0-4A34-4BDF-AB8B-73159F83FB0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1ECE1BF-46BC-4271-8C19-11748C9DF80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CE41BB-C468-4063-9F8F-B2C8A4EFDD2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FC0BE3D-06C5-401E-BD88-2E0D709769A2}"/>
              </a:ext>
            </a:extLst>
          </p:cNvPr>
          <p:cNvSpPr>
            <a:spLocks noGrp="1"/>
          </p:cNvSpPr>
          <p:nvPr>
            <p:ph type="dt" sz="half" idx="10"/>
          </p:nvPr>
        </p:nvSpPr>
        <p:spPr/>
        <p:txBody>
          <a:body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D9C0B3EE-91C6-417C-ADBC-DE0180576B2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AE9DF57C-07C3-4E05-9D08-13B08FFBA843}"/>
              </a:ext>
            </a:extLst>
          </p:cNvPr>
          <p:cNvSpPr>
            <a:spLocks noGrp="1"/>
          </p:cNvSpPr>
          <p:nvPr>
            <p:ph type="sldNum" sz="quarter" idx="12"/>
          </p:nvPr>
        </p:nvSpPr>
        <p:spPr/>
        <p:txBody>
          <a:body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23228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8C2F-BDFC-44DA-ACE9-02278C63338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A518293-B587-488A-ABAA-C7EF7B1CAD1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0DD3955-E8A3-4E24-ADB4-0A0A4A12531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7363B67-0427-4173-A42A-3BD7776E9072}"/>
              </a:ext>
            </a:extLst>
          </p:cNvPr>
          <p:cNvSpPr>
            <a:spLocks noGrp="1"/>
          </p:cNvSpPr>
          <p:nvPr>
            <p:ph type="dt" sz="half" idx="10"/>
          </p:nvPr>
        </p:nvSpPr>
        <p:spPr/>
        <p:txBody>
          <a:body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CA0FFD9D-B380-4875-9F76-F699CF03D53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A515F304-A982-4E38-875B-ADA41AFEDBA0}"/>
              </a:ext>
            </a:extLst>
          </p:cNvPr>
          <p:cNvSpPr>
            <a:spLocks noGrp="1"/>
          </p:cNvSpPr>
          <p:nvPr>
            <p:ph type="sldNum" sz="quarter" idx="12"/>
          </p:nvPr>
        </p:nvSpPr>
        <p:spPr/>
        <p:txBody>
          <a:body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17673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CC851-9D27-4B13-B412-EA0019EB70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D868EA-0067-42FC-AE1F-73F90BF52A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788FE-294A-4ADF-A4F7-A0D1C9B34EEE}"/>
              </a:ext>
            </a:extLst>
          </p:cNvPr>
          <p:cNvSpPr>
            <a:spLocks noGrp="1"/>
          </p:cNvSpPr>
          <p:nvPr>
            <p:ph type="dt" sz="half" idx="10"/>
          </p:nvPr>
        </p:nvSpPr>
        <p:spPr/>
        <p:txBody>
          <a:body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9489763-0A5E-41CE-932D-AC1AE7EE120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FADA53DF-775D-4DC8-8961-903EE1EDBDF3}"/>
              </a:ext>
            </a:extLst>
          </p:cNvPr>
          <p:cNvSpPr>
            <a:spLocks noGrp="1"/>
          </p:cNvSpPr>
          <p:nvPr>
            <p:ph type="sldNum" sz="quarter" idx="12"/>
          </p:nvPr>
        </p:nvSpPr>
        <p:spPr/>
        <p:txBody>
          <a:body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61367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D76BFE-0880-4781-AC84-37EE6649AFF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2AD57-1400-4926-9F84-7BD085E41AB9}"/>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3BD5F-D075-46FF-824F-0902CAD2DBA0}"/>
              </a:ext>
            </a:extLst>
          </p:cNvPr>
          <p:cNvSpPr>
            <a:spLocks noGrp="1"/>
          </p:cNvSpPr>
          <p:nvPr>
            <p:ph type="dt" sz="half" idx="10"/>
          </p:nvPr>
        </p:nvSpPr>
        <p:spPr/>
        <p:txBody>
          <a:body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22DE8C5-84C7-4D83-BA79-220A77D98DA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7F546D91-F494-4300-AEF6-8574B1181CF0}"/>
              </a:ext>
            </a:extLst>
          </p:cNvPr>
          <p:cNvSpPr>
            <a:spLocks noGrp="1"/>
          </p:cNvSpPr>
          <p:nvPr>
            <p:ph type="sldNum" sz="quarter" idx="12"/>
          </p:nvPr>
        </p:nvSpPr>
        <p:spPr/>
        <p:txBody>
          <a:body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77957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30115" y="4650642"/>
            <a:ext cx="3970330" cy="1374345"/>
          </a:xfrm>
          <a:noFill/>
          <a:effectLst>
            <a:outerShdw blurRad="88900" dist="38100" dir="5400000" algn="ctr" rotWithShape="0">
              <a:schemeClr val="tx1">
                <a:alpha val="83000"/>
              </a:schemeClr>
            </a:outerShdw>
          </a:effectLst>
        </p:spPr>
        <p:txBody>
          <a:bodyPr>
            <a:normAutofit/>
          </a:bodyPr>
          <a:lstStyle>
            <a:lvl1pPr algn="l">
              <a:defRPr sz="27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30116" y="833017"/>
            <a:ext cx="3970329" cy="1068935"/>
          </a:xfrm>
        </p:spPr>
        <p:txBody>
          <a:bodyPr>
            <a:normAutofit/>
          </a:bodyPr>
          <a:lstStyle>
            <a:lvl1pPr marL="0" indent="0" algn="l">
              <a:buNone/>
              <a:defRPr sz="1950">
                <a:solidFill>
                  <a:schemeClr val="accent5">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9653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3310" y="527605"/>
            <a:ext cx="7024430" cy="684885"/>
          </a:xfrm>
        </p:spPr>
        <p:txBody>
          <a:bodyPr>
            <a:normAutofit/>
          </a:bodyPr>
          <a:lstStyle>
            <a:lvl1pPr algn="l">
              <a:defRPr sz="3600">
                <a:solidFill>
                  <a:schemeClr val="accent5">
                    <a:lumMod val="75000"/>
                  </a:schemeClr>
                </a:solidFill>
              </a:defRPr>
            </a:lvl1pPr>
          </a:lstStyle>
          <a:p>
            <a:r>
              <a:rPr lang="en-US" dirty="0"/>
              <a:t>Click to edit Master title style</a:t>
            </a:r>
          </a:p>
        </p:txBody>
      </p:sp>
      <p:sp>
        <p:nvSpPr>
          <p:cNvPr id="3" name="Content Placeholder 2"/>
          <p:cNvSpPr>
            <a:spLocks noGrp="1"/>
          </p:cNvSpPr>
          <p:nvPr>
            <p:ph idx="1"/>
          </p:nvPr>
        </p:nvSpPr>
        <p:spPr>
          <a:xfrm>
            <a:off x="1823310" y="1443835"/>
            <a:ext cx="7016195" cy="427574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1291132"/>
            <a:ext cx="8246070" cy="458115"/>
          </a:xfrm>
        </p:spPr>
        <p:txBody>
          <a:bodyPr>
            <a:normAutofit/>
          </a:bodyPr>
          <a:lstStyle>
            <a:lvl1pPr algn="l">
              <a:defRPr sz="2700">
                <a:solidFill>
                  <a:schemeClr val="accent5">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01670" y="1901952"/>
            <a:ext cx="8246070" cy="4428445"/>
          </a:xfrm>
        </p:spPr>
        <p:txBody>
          <a:bodyPr/>
          <a:lstStyle>
            <a:lvl1pPr>
              <a:defRPr sz="21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8659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3311" y="527607"/>
            <a:ext cx="7024430" cy="684885"/>
          </a:xfrm>
        </p:spPr>
        <p:txBody>
          <a:bodyPr>
            <a:normAutofit/>
          </a:bodyPr>
          <a:lstStyle>
            <a:lvl1pPr algn="l">
              <a:defRPr sz="2700">
                <a:solidFill>
                  <a:schemeClr val="accent5">
                    <a:lumMod val="75000"/>
                  </a:schemeClr>
                </a:solidFill>
              </a:defRPr>
            </a:lvl1pPr>
          </a:lstStyle>
          <a:p>
            <a:r>
              <a:rPr lang="en-US" dirty="0"/>
              <a:t>Click to edit Master title style</a:t>
            </a:r>
          </a:p>
        </p:txBody>
      </p:sp>
      <p:sp>
        <p:nvSpPr>
          <p:cNvPr id="3" name="Content Placeholder 2"/>
          <p:cNvSpPr>
            <a:spLocks noGrp="1"/>
          </p:cNvSpPr>
          <p:nvPr>
            <p:ph idx="1"/>
          </p:nvPr>
        </p:nvSpPr>
        <p:spPr>
          <a:xfrm>
            <a:off x="1823311" y="1443835"/>
            <a:ext cx="7016195" cy="4275740"/>
          </a:xfrm>
        </p:spPr>
        <p:txBody>
          <a:bodyPr/>
          <a:lstStyle>
            <a:lvl1pPr>
              <a:defRPr sz="21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45592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5511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4092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6" y="1291130"/>
            <a:ext cx="8382305" cy="532180"/>
          </a:xfrm>
        </p:spPr>
        <p:txBody>
          <a:bodyPr>
            <a:normAutofit/>
          </a:bodyPr>
          <a:lstStyle>
            <a:lvl1pPr algn="l">
              <a:defRPr sz="2700">
                <a:solidFill>
                  <a:schemeClr val="accent5">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448966" y="1901952"/>
            <a:ext cx="4275740" cy="620719"/>
          </a:xfrm>
        </p:spPr>
        <p:txBody>
          <a:bodyPr anchor="b"/>
          <a:lstStyle>
            <a:lvl1pPr marL="0" indent="0">
              <a:buNone/>
              <a:defRPr sz="1800" b="1" baseline="0">
                <a:solidFill>
                  <a:schemeClr val="accent5">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48966" y="2512772"/>
            <a:ext cx="4275740" cy="3187763"/>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705" y="1901952"/>
            <a:ext cx="4123035" cy="620719"/>
          </a:xfrm>
        </p:spPr>
        <p:txBody>
          <a:bodyPr anchor="b"/>
          <a:lstStyle>
            <a:lvl1pPr marL="0" indent="0">
              <a:buNone/>
              <a:defRPr sz="1800" b="1">
                <a:solidFill>
                  <a:schemeClr val="accent5">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724705" y="2512772"/>
            <a:ext cx="4123035" cy="3187763"/>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81324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97365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79086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09958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47409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0160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720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1491"/>
            <a:ext cx="7772400" cy="1468967"/>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883" indent="0" algn="ctr">
              <a:buNone/>
              <a:defRPr>
                <a:solidFill>
                  <a:schemeClr val="tx1">
                    <a:tint val="75000"/>
                  </a:schemeClr>
                </a:solidFill>
              </a:defRPr>
            </a:lvl2pPr>
            <a:lvl3pPr marL="685766" indent="0" algn="ctr">
              <a:buNone/>
              <a:defRPr>
                <a:solidFill>
                  <a:schemeClr val="tx1">
                    <a:tint val="75000"/>
                  </a:schemeClr>
                </a:solidFill>
              </a:defRPr>
            </a:lvl3pPr>
            <a:lvl4pPr marL="1028648"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937D59-5EDB-4C39-B697-625748F703B6}"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F31DC1F-5561-484E-AB46-68C682854F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2794656"/>
      </p:ext>
    </p:extLst>
  </p:cSld>
  <p:clrMapOvr>
    <a:masterClrMapping/>
  </p:clrMapOvr>
  <p:transition spd="slow">
    <p:push/>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F31DC1F-5561-484E-AB46-68C682854F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7367635"/>
      </p:ext>
    </p:extLst>
  </p:cSld>
  <p:clrMapOvr>
    <a:masterClrMapping/>
  </p:clrMapOvr>
  <p:transition spd="slow">
    <p:push/>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3133"/>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187"/>
            <a:ext cx="7772400" cy="1500716"/>
          </a:xfrm>
        </p:spPr>
        <p:txBody>
          <a:bodyPr anchor="b"/>
          <a:lstStyle>
            <a:lvl1pPr marL="0" indent="0">
              <a:buNone/>
              <a:defRPr sz="1500">
                <a:solidFill>
                  <a:schemeClr val="tx1">
                    <a:tint val="75000"/>
                  </a:schemeClr>
                </a:solidFill>
              </a:defRPr>
            </a:lvl1pPr>
            <a:lvl2pPr marL="342883" indent="0">
              <a:buNone/>
              <a:defRPr sz="1351">
                <a:solidFill>
                  <a:schemeClr val="tx1">
                    <a:tint val="75000"/>
                  </a:schemeClr>
                </a:solidFill>
              </a:defRPr>
            </a:lvl2pPr>
            <a:lvl3pPr marL="685766" indent="0">
              <a:buNone/>
              <a:defRPr sz="1200">
                <a:solidFill>
                  <a:schemeClr val="tx1">
                    <a:tint val="75000"/>
                  </a:schemeClr>
                </a:solidFill>
              </a:defRPr>
            </a:lvl3pPr>
            <a:lvl4pPr marL="1028648" indent="0">
              <a:buNone/>
              <a:defRPr sz="1051">
                <a:solidFill>
                  <a:schemeClr val="tx1">
                    <a:tint val="75000"/>
                  </a:schemeClr>
                </a:solidFill>
              </a:defRPr>
            </a:lvl4pPr>
            <a:lvl5pPr marL="1371532" indent="0">
              <a:buNone/>
              <a:defRPr sz="1051">
                <a:solidFill>
                  <a:schemeClr val="tx1">
                    <a:tint val="75000"/>
                  </a:schemeClr>
                </a:solidFill>
              </a:defRPr>
            </a:lvl5pPr>
            <a:lvl6pPr marL="1714415" indent="0">
              <a:buNone/>
              <a:defRPr sz="1051">
                <a:solidFill>
                  <a:schemeClr val="tx1">
                    <a:tint val="75000"/>
                  </a:schemeClr>
                </a:solidFill>
              </a:defRPr>
            </a:lvl6pPr>
            <a:lvl7pPr marL="2057297" indent="0">
              <a:buNone/>
              <a:defRPr sz="1051">
                <a:solidFill>
                  <a:schemeClr val="tx1">
                    <a:tint val="75000"/>
                  </a:schemeClr>
                </a:solidFill>
              </a:defRPr>
            </a:lvl7pPr>
            <a:lvl8pPr marL="2400180" indent="0">
              <a:buNone/>
              <a:defRPr sz="1051">
                <a:solidFill>
                  <a:schemeClr val="tx1">
                    <a:tint val="75000"/>
                  </a:schemeClr>
                </a:solidFill>
              </a:defRPr>
            </a:lvl8pPr>
            <a:lvl9pPr marL="2743063" indent="0">
              <a:buNone/>
              <a:defRPr sz="105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F31DC1F-5561-484E-AB46-68C682854F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490949"/>
      </p:ext>
    </p:extLst>
  </p:cSld>
  <p:clrMapOvr>
    <a:masterClrMapping/>
  </p:clrMapOvr>
  <p:transition spd="slow">
    <p:push/>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8"/>
            <a:ext cx="4038600" cy="4525433"/>
          </a:xfrm>
        </p:spPr>
        <p:txBody>
          <a:bodyPr/>
          <a:lstStyle>
            <a:lvl1pPr>
              <a:defRPr sz="2100"/>
            </a:lvl1pPr>
            <a:lvl2pPr>
              <a:defRPr sz="1800"/>
            </a:lvl2pPr>
            <a:lvl3pPr>
              <a:defRPr sz="1500"/>
            </a:lvl3pPr>
            <a:lvl4pPr>
              <a:defRPr sz="1351"/>
            </a:lvl4pPr>
            <a:lvl5pPr>
              <a:defRPr sz="1351"/>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8"/>
            <a:ext cx="4038600" cy="4525433"/>
          </a:xfrm>
        </p:spPr>
        <p:txBody>
          <a:bodyPr/>
          <a:lstStyle>
            <a:lvl1pPr>
              <a:defRPr sz="2100"/>
            </a:lvl1pPr>
            <a:lvl2pPr>
              <a:defRPr sz="1800"/>
            </a:lvl2pPr>
            <a:lvl3pPr>
              <a:defRPr sz="1500"/>
            </a:lvl3pPr>
            <a:lvl4pPr>
              <a:defRPr sz="1351"/>
            </a:lvl4pPr>
            <a:lvl5pPr>
              <a:defRPr sz="1351"/>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937D59-5EDB-4C39-B697-625748F703B6}"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F31DC1F-5561-484E-AB46-68C682854F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4865014"/>
      </p:ext>
    </p:extLst>
  </p:cSld>
  <p:clrMapOvr>
    <a:masterClrMapping/>
  </p:clrMapOvr>
  <p:transition spd="slow">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4584"/>
            <a:ext cx="4040188" cy="641349"/>
          </a:xfrm>
        </p:spPr>
        <p:txBody>
          <a:bodyPr anchor="b"/>
          <a:lstStyle>
            <a:lvl1pPr marL="0" indent="0">
              <a:buNone/>
              <a:defRPr sz="1800" b="1"/>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5935"/>
            <a:ext cx="4040188" cy="3949700"/>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4584"/>
            <a:ext cx="4041775" cy="641349"/>
          </a:xfrm>
        </p:spPr>
        <p:txBody>
          <a:bodyPr anchor="b"/>
          <a:lstStyle>
            <a:lvl1pPr marL="0" indent="0">
              <a:buNone/>
              <a:defRPr sz="1800" b="1"/>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33" y="2175935"/>
            <a:ext cx="4041775" cy="3949700"/>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37D59-5EDB-4C39-B697-625748F703B6}" type="datetimeFigureOut">
              <a:rPr lang="en-US" smtClean="0">
                <a:solidFill>
                  <a:prstClr val="black">
                    <a:tint val="75000"/>
                  </a:prstClr>
                </a:solidFill>
              </a:rPr>
              <a:pPr/>
              <a:t>11/16/2024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F31DC1F-5561-484E-AB46-68C682854F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3856023"/>
      </p:ext>
    </p:extLst>
  </p:cSld>
  <p:clrMapOvr>
    <a:masterClrMapping/>
  </p:clrMapOvr>
  <p:transition spd="slow">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937D59-5EDB-4C39-B697-625748F703B6}" type="datetimeFigureOut">
              <a:rPr lang="en-US" smtClean="0">
                <a:solidFill>
                  <a:prstClr val="black">
                    <a:tint val="75000"/>
                  </a:prstClr>
                </a:solidFill>
              </a:rPr>
              <a:pPr/>
              <a:t>11/16/2024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F31DC1F-5561-484E-AB46-68C682854F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918075"/>
      </p:ext>
    </p:extLst>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solidFill>
                  <a:prstClr val="black">
                    <a:tint val="75000"/>
                  </a:prstClr>
                </a:solidFill>
              </a:rPr>
              <a:pPr/>
              <a:t>11/16/2024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F31DC1F-5561-484E-AB46-68C682854F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7436590"/>
      </p:ext>
    </p:extLst>
  </p:cSld>
  <p:clrMapOvr>
    <a:masterClrMapping/>
  </p:clrMapOvr>
  <p:transition spd="slow">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1" y="273058"/>
            <a:ext cx="3008313" cy="1162049"/>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8"/>
            <a:ext cx="5111750" cy="585258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1" y="1435100"/>
            <a:ext cx="3008313" cy="4690533"/>
          </a:xfrm>
        </p:spPr>
        <p:txBody>
          <a:bodyPr/>
          <a:lstStyle>
            <a:lvl1pPr marL="0" indent="0">
              <a:buNone/>
              <a:defRPr sz="1051"/>
            </a:lvl1pPr>
            <a:lvl2pPr marL="342883" indent="0">
              <a:buNone/>
              <a:defRPr sz="900"/>
            </a:lvl2pPr>
            <a:lvl3pPr marL="685766" indent="0">
              <a:buNone/>
              <a:defRPr sz="751"/>
            </a:lvl3pPr>
            <a:lvl4pPr marL="1028648"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3"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F31DC1F-5561-484E-AB46-68C682854F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2716821"/>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7267"/>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3833"/>
            <a:ext cx="5486400" cy="4114800"/>
          </a:xfrm>
        </p:spPr>
        <p:txBody>
          <a:bodyPr/>
          <a:lstStyle>
            <a:lvl1pPr marL="0" indent="0">
              <a:buNone/>
              <a:defRPr sz="2400"/>
            </a:lvl1pPr>
            <a:lvl2pPr marL="342883" indent="0">
              <a:buNone/>
              <a:defRPr sz="2100"/>
            </a:lvl2pPr>
            <a:lvl3pPr marL="685766" indent="0">
              <a:buNone/>
              <a:defRPr sz="1800"/>
            </a:lvl3pPr>
            <a:lvl4pPr marL="1028648"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3" indent="0">
              <a:buNone/>
              <a:defRPr sz="1500"/>
            </a:lvl9pPr>
          </a:lstStyle>
          <a:p>
            <a:endParaRPr lang="en-US"/>
          </a:p>
        </p:txBody>
      </p:sp>
      <p:sp>
        <p:nvSpPr>
          <p:cNvPr id="4" name="Text Placeholder 3"/>
          <p:cNvSpPr>
            <a:spLocks noGrp="1"/>
          </p:cNvSpPr>
          <p:nvPr>
            <p:ph type="body" sz="half" idx="2"/>
          </p:nvPr>
        </p:nvSpPr>
        <p:spPr>
          <a:xfrm>
            <a:off x="1792288" y="5367868"/>
            <a:ext cx="5486400" cy="804333"/>
          </a:xfrm>
        </p:spPr>
        <p:txBody>
          <a:bodyPr/>
          <a:lstStyle>
            <a:lvl1pPr marL="0" indent="0">
              <a:buNone/>
              <a:defRPr sz="1051"/>
            </a:lvl1pPr>
            <a:lvl2pPr marL="342883" indent="0">
              <a:buNone/>
              <a:defRPr sz="900"/>
            </a:lvl2pPr>
            <a:lvl3pPr marL="685766" indent="0">
              <a:buNone/>
              <a:defRPr sz="751"/>
            </a:lvl3pPr>
            <a:lvl4pPr marL="1028648"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3"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F31DC1F-5561-484E-AB46-68C682854F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8502470"/>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F31DC1F-5561-484E-AB46-68C682854F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394009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5169"/>
            <a:ext cx="20574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5169"/>
            <a:ext cx="60198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F31DC1F-5561-484E-AB46-68C682854F6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4353752"/>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6321766" y="0"/>
            <a:ext cx="2822234"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68580" tIns="34290" rIns="68580" bIns="34290" numCol="1" anchor="t" anchorCtr="0" compatLnSpc="1">
            <a:prstTxWarp prst="textNoShape">
              <a:avLst/>
            </a:prstTxWarp>
            <a:noAutofit/>
          </a:bodyPr>
          <a:lstStyle/>
          <a:p>
            <a:pPr latinLnBrk="1"/>
            <a:endParaRPr lang="en-US" sz="1350">
              <a:solidFill>
                <a:srgbClr val="595959"/>
              </a:solidFill>
            </a:endParaRPr>
          </a:p>
        </p:txBody>
      </p:sp>
      <p:sp>
        <p:nvSpPr>
          <p:cNvPr id="7" name="Freeform 6"/>
          <p:cNvSpPr>
            <a:spLocks/>
          </p:cNvSpPr>
          <p:nvPr/>
        </p:nvSpPr>
        <p:spPr bwMode="auto">
          <a:xfrm>
            <a:off x="6109041" y="0"/>
            <a:ext cx="1254127"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68580" tIns="34290" rIns="68580" bIns="34290" numCol="1" anchor="t" anchorCtr="0" compatLnSpc="1">
            <a:prstTxWarp prst="textNoShape">
              <a:avLst/>
            </a:prstTxWarp>
          </a:bodyPr>
          <a:lstStyle/>
          <a:p>
            <a:pPr latinLnBrk="1"/>
            <a:endParaRPr lang="en-US" sz="1350">
              <a:solidFill>
                <a:srgbClr val="595959"/>
              </a:solidFill>
            </a:endParaRPr>
          </a:p>
        </p:txBody>
      </p:sp>
      <p:sp>
        <p:nvSpPr>
          <p:cNvPr id="8" name="Freeform 7"/>
          <p:cNvSpPr>
            <a:spLocks/>
          </p:cNvSpPr>
          <p:nvPr/>
        </p:nvSpPr>
        <p:spPr bwMode="auto">
          <a:xfrm>
            <a:off x="5962990" y="0"/>
            <a:ext cx="1146174"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68580" tIns="34290" rIns="68580" bIns="34290" numCol="1" anchor="t" anchorCtr="0" compatLnSpc="1">
            <a:prstTxWarp prst="textNoShape">
              <a:avLst/>
            </a:prstTxWarp>
          </a:bodyPr>
          <a:lstStyle/>
          <a:p>
            <a:pPr latinLnBrk="1"/>
            <a:endParaRPr lang="en-US" sz="1350">
              <a:solidFill>
                <a:srgbClr val="595959"/>
              </a:solidFill>
            </a:endParaRPr>
          </a:p>
        </p:txBody>
      </p:sp>
      <p:sp>
        <p:nvSpPr>
          <p:cNvPr id="2" name="Title 1"/>
          <p:cNvSpPr>
            <a:spLocks noGrp="1"/>
          </p:cNvSpPr>
          <p:nvPr>
            <p:ph type="ctrTitle"/>
          </p:nvPr>
        </p:nvSpPr>
        <p:spPr>
          <a:xfrm>
            <a:off x="971550" y="1873584"/>
            <a:ext cx="4800600" cy="2560320"/>
          </a:xfrm>
        </p:spPr>
        <p:txBody>
          <a:bodyPr anchor="b">
            <a:normAutofit/>
          </a:bodyPr>
          <a:lstStyle>
            <a:lvl1pPr algn="l">
              <a:defRPr sz="3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71550" y="4572000"/>
            <a:ext cx="4800600" cy="1600200"/>
          </a:xfrm>
        </p:spPr>
        <p:txBody>
          <a:bodyPr/>
          <a:lstStyle>
            <a:lvl1pPr marL="0" indent="0" algn="l">
              <a:spcBef>
                <a:spcPts val="900"/>
              </a:spcBef>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401308650"/>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solidFill>
                  <a:srgbClr val="595959"/>
                </a:solidFill>
              </a:rPr>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solidFill>
                  <a:srgbClr val="595959"/>
                </a:solidFill>
              </a:rPr>
              <a:pPr/>
              <a:t>11/16/2024</a:t>
            </a:fld>
            <a:endParaRPr lang="en-US">
              <a:solidFill>
                <a:srgbClr val="595959"/>
              </a:solidFill>
            </a:endParaRPr>
          </a:p>
        </p:txBody>
      </p:sp>
      <p:sp>
        <p:nvSpPr>
          <p:cNvPr id="6" name="Slide Number Placeholder 5"/>
          <p:cNvSpPr>
            <a:spLocks noGrp="1"/>
          </p:cNvSpPr>
          <p:nvPr>
            <p:ph type="sldNum" sz="quarter" idx="12"/>
          </p:nvPr>
        </p:nvSpPr>
        <p:spPr/>
        <p:txBody>
          <a:bodyPr/>
          <a:lstStyle/>
          <a:p>
            <a:fld id="{A7F8E3F6-DE14-48B2-B2BC-6FABA9630FB8}" type="slidenum">
              <a:rPr lang="en-US" smtClean="0">
                <a:solidFill>
                  <a:srgbClr val="595959"/>
                </a:solidFill>
              </a:rPr>
              <a:pPr/>
              <a:t>‹#›</a:t>
            </a:fld>
            <a:endParaRPr lang="en-US">
              <a:solidFill>
                <a:srgbClr val="595959"/>
              </a:solidFill>
            </a:endParaRPr>
          </a:p>
        </p:txBody>
      </p:sp>
    </p:spTree>
    <p:extLst>
      <p:ext uri="{BB962C8B-B14F-4D97-AF65-F5344CB8AC3E}">
        <p14:creationId xmlns:p14="http://schemas.microsoft.com/office/powerpoint/2010/main" val="2116861026"/>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4905377" y="0"/>
            <a:ext cx="4238622"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pPr latinLnBrk="1"/>
            <a:endParaRPr lang="en-US" sz="1350">
              <a:solidFill>
                <a:srgbClr val="595959"/>
              </a:solidFill>
            </a:endParaRPr>
          </a:p>
        </p:txBody>
      </p:sp>
      <p:sp>
        <p:nvSpPr>
          <p:cNvPr id="11" name="Freeform 6"/>
          <p:cNvSpPr>
            <a:spLocks/>
          </p:cNvSpPr>
          <p:nvPr/>
        </p:nvSpPr>
        <p:spPr bwMode="auto">
          <a:xfrm>
            <a:off x="4692653" y="0"/>
            <a:ext cx="1254127"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68580" tIns="34290" rIns="68580" bIns="34290" numCol="1" anchor="t" anchorCtr="0" compatLnSpc="1">
            <a:prstTxWarp prst="textNoShape">
              <a:avLst/>
            </a:prstTxWarp>
          </a:bodyPr>
          <a:lstStyle/>
          <a:p>
            <a:pPr latinLnBrk="1"/>
            <a:endParaRPr lang="en-US" sz="1350">
              <a:solidFill>
                <a:srgbClr val="595959"/>
              </a:solidFill>
            </a:endParaRPr>
          </a:p>
        </p:txBody>
      </p:sp>
      <p:sp>
        <p:nvSpPr>
          <p:cNvPr id="12" name="Freeform 7"/>
          <p:cNvSpPr>
            <a:spLocks/>
          </p:cNvSpPr>
          <p:nvPr/>
        </p:nvSpPr>
        <p:spPr bwMode="auto">
          <a:xfrm>
            <a:off x="4546602" y="0"/>
            <a:ext cx="1146174"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68580" tIns="34290" rIns="68580" bIns="34290" numCol="1" anchor="t" anchorCtr="0" compatLnSpc="1">
            <a:prstTxWarp prst="textNoShape">
              <a:avLst/>
            </a:prstTxWarp>
          </a:bodyPr>
          <a:lstStyle/>
          <a:p>
            <a:pPr latinLnBrk="1"/>
            <a:endParaRPr lang="en-US" sz="1350">
              <a:solidFill>
                <a:srgbClr val="595959"/>
              </a:solidFill>
            </a:endParaRPr>
          </a:p>
        </p:txBody>
      </p:sp>
      <p:sp>
        <p:nvSpPr>
          <p:cNvPr id="2" name="Title 1"/>
          <p:cNvSpPr>
            <a:spLocks noGrp="1"/>
          </p:cNvSpPr>
          <p:nvPr>
            <p:ph type="ctrTitle"/>
          </p:nvPr>
        </p:nvSpPr>
        <p:spPr>
          <a:xfrm>
            <a:off x="971551" y="1873584"/>
            <a:ext cx="3840480" cy="2560320"/>
          </a:xfrm>
        </p:spPr>
        <p:txBody>
          <a:bodyPr anchor="b">
            <a:normAutofit/>
          </a:bodyPr>
          <a:lstStyle>
            <a:lvl1pPr algn="l">
              <a:defRPr sz="3000">
                <a:solidFill>
                  <a:schemeClr val="tx1"/>
                </a:solidFill>
              </a:defRPr>
            </a:lvl1pPr>
          </a:lstStyle>
          <a:p>
            <a:r>
              <a:rPr lang="en-US"/>
              <a:t>Click to edit Master title style</a:t>
            </a:r>
            <a:endParaRPr lang="en-US" dirty="0"/>
          </a:p>
        </p:txBody>
      </p:sp>
      <p:sp>
        <p:nvSpPr>
          <p:cNvPr id="15" name="Picture Placeholder 14" descr="An empty placeholder to add an image. Click on the placeholder and select the image that you wish to add"/>
          <p:cNvSpPr>
            <a:spLocks noGrp="1"/>
          </p:cNvSpPr>
          <p:nvPr>
            <p:ph type="pic" sz="quarter" idx="10"/>
          </p:nvPr>
        </p:nvSpPr>
        <p:spPr>
          <a:xfrm>
            <a:off x="5057777" y="0"/>
            <a:ext cx="4086223"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100">
                <a:solidFill>
                  <a:schemeClr val="bg1"/>
                </a:solidFill>
              </a:defRPr>
            </a:lvl1pPr>
          </a:lstStyle>
          <a:p>
            <a:r>
              <a:rPr lang="en-US"/>
              <a:t>Click icon to add picture</a:t>
            </a:r>
          </a:p>
        </p:txBody>
      </p:sp>
      <p:sp>
        <p:nvSpPr>
          <p:cNvPr id="3" name="Subtitle 2"/>
          <p:cNvSpPr>
            <a:spLocks noGrp="1"/>
          </p:cNvSpPr>
          <p:nvPr>
            <p:ph type="subTitle" idx="1"/>
          </p:nvPr>
        </p:nvSpPr>
        <p:spPr>
          <a:xfrm>
            <a:off x="971551" y="4572000"/>
            <a:ext cx="3840480" cy="1600200"/>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042906037"/>
      </p:ext>
    </p:extLst>
  </p:cSld>
  <p:clrMapOvr>
    <a:masterClrMapping/>
  </p:clrMapOvr>
  <p:transition spd="slow">
    <p:push/>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7216776" y="0"/>
            <a:ext cx="1927224"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pPr latinLnBrk="1"/>
            <a:endParaRPr lang="en-US" sz="1350">
              <a:solidFill>
                <a:srgbClr val="595959"/>
              </a:solidFill>
            </a:endParaRPr>
          </a:p>
        </p:txBody>
      </p:sp>
      <p:sp>
        <p:nvSpPr>
          <p:cNvPr id="8" name="Freeform 6"/>
          <p:cNvSpPr>
            <a:spLocks/>
          </p:cNvSpPr>
          <p:nvPr/>
        </p:nvSpPr>
        <p:spPr bwMode="auto">
          <a:xfrm>
            <a:off x="6927851" y="0"/>
            <a:ext cx="1254127"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68580" tIns="34290" rIns="68580" bIns="34290" numCol="1" anchor="t" anchorCtr="0" compatLnSpc="1">
            <a:prstTxWarp prst="textNoShape">
              <a:avLst/>
            </a:prstTxWarp>
          </a:bodyPr>
          <a:lstStyle/>
          <a:p>
            <a:pPr latinLnBrk="1"/>
            <a:endParaRPr lang="en-US" sz="1350">
              <a:solidFill>
                <a:srgbClr val="595959"/>
              </a:solidFill>
            </a:endParaRPr>
          </a:p>
        </p:txBody>
      </p:sp>
      <p:sp>
        <p:nvSpPr>
          <p:cNvPr id="9" name="Freeform 7"/>
          <p:cNvSpPr>
            <a:spLocks/>
          </p:cNvSpPr>
          <p:nvPr/>
        </p:nvSpPr>
        <p:spPr bwMode="auto">
          <a:xfrm>
            <a:off x="6880225" y="0"/>
            <a:ext cx="1095374"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68580" tIns="34290" rIns="68580" bIns="34290" numCol="1" anchor="t" anchorCtr="0" compatLnSpc="1">
            <a:prstTxWarp prst="textNoShape">
              <a:avLst/>
            </a:prstTxWarp>
          </a:bodyPr>
          <a:lstStyle/>
          <a:p>
            <a:pPr latinLnBrk="1"/>
            <a:endParaRPr lang="en-US" sz="1350">
              <a:solidFill>
                <a:srgbClr val="595959"/>
              </a:solidFill>
            </a:endParaRPr>
          </a:p>
        </p:txBody>
      </p:sp>
      <p:sp>
        <p:nvSpPr>
          <p:cNvPr id="10" name="Freeform 7"/>
          <p:cNvSpPr>
            <a:spLocks/>
          </p:cNvSpPr>
          <p:nvPr/>
        </p:nvSpPr>
        <p:spPr bwMode="auto">
          <a:xfrm>
            <a:off x="6880225" y="0"/>
            <a:ext cx="1095374"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68580" tIns="34290" rIns="68580" bIns="34290" numCol="1" anchor="t" anchorCtr="0" compatLnSpc="1">
            <a:prstTxWarp prst="textNoShape">
              <a:avLst/>
            </a:prstTxWarp>
          </a:bodyPr>
          <a:lstStyle/>
          <a:p>
            <a:pPr latinLnBrk="1"/>
            <a:endParaRPr lang="en-US" sz="1350">
              <a:solidFill>
                <a:srgbClr val="595959"/>
              </a:solidFill>
            </a:endParaRPr>
          </a:p>
        </p:txBody>
      </p:sp>
      <p:sp>
        <p:nvSpPr>
          <p:cNvPr id="2" name="Title 1"/>
          <p:cNvSpPr>
            <a:spLocks noGrp="1"/>
          </p:cNvSpPr>
          <p:nvPr>
            <p:ph type="title"/>
          </p:nvPr>
        </p:nvSpPr>
        <p:spPr>
          <a:xfrm>
            <a:off x="971549" y="2914649"/>
            <a:ext cx="6035040" cy="1557339"/>
          </a:xfrm>
        </p:spPr>
        <p:txBody>
          <a:bodyPr anchor="b">
            <a:normAutofit/>
          </a:bodyPr>
          <a:lstStyle>
            <a:lvl1pPr>
              <a:defRPr sz="24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71550" y="4589464"/>
            <a:ext cx="6035039" cy="1011237"/>
          </a:xfrm>
        </p:spPr>
        <p:txBody>
          <a:bodyPr/>
          <a:lstStyle>
            <a:lvl1pPr marL="0" indent="0">
              <a:spcBef>
                <a:spcPts val="900"/>
              </a:spcBef>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80980931"/>
      </p:ext>
    </p:extLst>
  </p:cSld>
  <p:clrMapOvr>
    <a:masterClrMapping/>
  </p:clrMapOvr>
  <p:transition spd="slow">
    <p:push/>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828801"/>
            <a:ext cx="3429000" cy="43434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solidFill>
                  <a:srgbClr val="595959"/>
                </a:solidFill>
              </a:rPr>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solidFill>
                  <a:srgbClr val="595959"/>
                </a:solidFill>
              </a:rPr>
              <a:pPr/>
              <a:t>11/16/2024</a:t>
            </a:fld>
            <a:endParaRPr lang="en-US">
              <a:solidFill>
                <a:srgbClr val="595959"/>
              </a:solidFill>
            </a:endParaRPr>
          </a:p>
        </p:txBody>
      </p:sp>
      <p:sp>
        <p:nvSpPr>
          <p:cNvPr id="7" name="Slide Number Placeholder 6"/>
          <p:cNvSpPr>
            <a:spLocks noGrp="1"/>
          </p:cNvSpPr>
          <p:nvPr>
            <p:ph type="sldNum" sz="quarter" idx="12"/>
          </p:nvPr>
        </p:nvSpPr>
        <p:spPr/>
        <p:txBody>
          <a:bodyPr/>
          <a:lstStyle/>
          <a:p>
            <a:fld id="{A7F8E3F6-DE14-48B2-B2BC-6FABA9630FB8}" type="slidenum">
              <a:rPr lang="en-US" smtClean="0">
                <a:solidFill>
                  <a:srgbClr val="595959"/>
                </a:solidFill>
              </a:rPr>
              <a:pPr/>
              <a:t>‹#›</a:t>
            </a:fld>
            <a:endParaRPr lang="en-US">
              <a:solidFill>
                <a:srgbClr val="595959"/>
              </a:solidFill>
            </a:endParaRPr>
          </a:p>
        </p:txBody>
      </p:sp>
    </p:spTree>
    <p:extLst>
      <p:ext uri="{BB962C8B-B14F-4D97-AF65-F5344CB8AC3E}">
        <p14:creationId xmlns:p14="http://schemas.microsoft.com/office/powerpoint/2010/main" val="2141500984"/>
      </p:ext>
    </p:extLst>
  </p:cSld>
  <p:clrMapOvr>
    <a:masterClrMapping/>
  </p:clrMapOvr>
  <p:transition spd="slow">
    <p:push/>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550" y="255133"/>
            <a:ext cx="7200900" cy="1036851"/>
          </a:xfrm>
        </p:spPr>
        <p:txBody>
          <a:bodyPr/>
          <a:lstStyle/>
          <a:p>
            <a:r>
              <a:rPr lang="en-US"/>
              <a:t>Click to edit Master title style</a:t>
            </a:r>
          </a:p>
        </p:txBody>
      </p:sp>
      <p:sp>
        <p:nvSpPr>
          <p:cNvPr id="3" name="Text Placeholder 2"/>
          <p:cNvSpPr>
            <a:spLocks noGrp="1"/>
          </p:cNvSpPr>
          <p:nvPr>
            <p:ph type="body" idx="1"/>
          </p:nvPr>
        </p:nvSpPr>
        <p:spPr>
          <a:xfrm>
            <a:off x="971550" y="1828800"/>
            <a:ext cx="3429000" cy="850392"/>
          </a:xfrm>
        </p:spPr>
        <p:txBody>
          <a:bodyPr anchor="ctr">
            <a:normAutofit/>
          </a:bodyPr>
          <a:lstStyle>
            <a:lvl1pPr marL="0" indent="0">
              <a:buNone/>
              <a:defRPr sz="195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705101"/>
            <a:ext cx="3429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43450" y="1828802"/>
            <a:ext cx="3429000" cy="847725"/>
          </a:xfrm>
        </p:spPr>
        <p:txBody>
          <a:bodyPr anchor="ctr">
            <a:normAutofit/>
          </a:bodyPr>
          <a:lstStyle>
            <a:lvl1pPr marL="0" indent="0">
              <a:buNone/>
              <a:defRPr sz="195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43450" y="2705101"/>
            <a:ext cx="3429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solidFill>
                  <a:srgbClr val="595959"/>
                </a:solidFill>
              </a:rPr>
              <a:t>Add a footer</a:t>
            </a:r>
          </a:p>
        </p:txBody>
      </p:sp>
      <p:sp>
        <p:nvSpPr>
          <p:cNvPr id="7" name="Date Placeholder 6"/>
          <p:cNvSpPr>
            <a:spLocks noGrp="1"/>
          </p:cNvSpPr>
          <p:nvPr>
            <p:ph type="dt" sz="half" idx="10"/>
          </p:nvPr>
        </p:nvSpPr>
        <p:spPr/>
        <p:txBody>
          <a:bodyPr/>
          <a:lstStyle/>
          <a:p>
            <a:fld id="{A79A3335-6331-4872-A8B7-ECD55539F4D0}" type="datetimeFigureOut">
              <a:rPr lang="en-US" smtClean="0">
                <a:solidFill>
                  <a:srgbClr val="595959"/>
                </a:solidFill>
              </a:rPr>
              <a:pPr/>
              <a:t>11/16/2024</a:t>
            </a:fld>
            <a:endParaRPr lang="en-US">
              <a:solidFill>
                <a:srgbClr val="595959"/>
              </a:solidFill>
            </a:endParaRPr>
          </a:p>
        </p:txBody>
      </p:sp>
      <p:sp>
        <p:nvSpPr>
          <p:cNvPr id="9" name="Slide Number Placeholder 8"/>
          <p:cNvSpPr>
            <a:spLocks noGrp="1"/>
          </p:cNvSpPr>
          <p:nvPr>
            <p:ph type="sldNum" sz="quarter" idx="12"/>
          </p:nvPr>
        </p:nvSpPr>
        <p:spPr/>
        <p:txBody>
          <a:bodyPr/>
          <a:lstStyle/>
          <a:p>
            <a:fld id="{A7F8E3F6-DE14-48B2-B2BC-6FABA9630FB8}" type="slidenum">
              <a:rPr lang="en-US" smtClean="0">
                <a:solidFill>
                  <a:srgbClr val="595959"/>
                </a:solidFill>
              </a:rPr>
              <a:pPr/>
              <a:t>‹#›</a:t>
            </a:fld>
            <a:endParaRPr lang="en-US">
              <a:solidFill>
                <a:srgbClr val="595959"/>
              </a:solidFill>
            </a:endParaRPr>
          </a:p>
        </p:txBody>
      </p:sp>
    </p:spTree>
    <p:extLst>
      <p:ext uri="{BB962C8B-B14F-4D97-AF65-F5344CB8AC3E}">
        <p14:creationId xmlns:p14="http://schemas.microsoft.com/office/powerpoint/2010/main" val="4218161678"/>
      </p:ext>
    </p:extLst>
  </p:cSld>
  <p:clrMapOvr>
    <a:masterClrMapping/>
  </p:clrMapOvr>
  <p:transition spd="slow">
    <p:push/>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solidFill>
                  <a:srgbClr val="595959"/>
                </a:solidFill>
              </a:rPr>
              <a:t>Add a footer</a:t>
            </a:r>
          </a:p>
        </p:txBody>
      </p:sp>
      <p:sp>
        <p:nvSpPr>
          <p:cNvPr id="3" name="Date Placeholder 2"/>
          <p:cNvSpPr>
            <a:spLocks noGrp="1"/>
          </p:cNvSpPr>
          <p:nvPr>
            <p:ph type="dt" sz="half" idx="10"/>
          </p:nvPr>
        </p:nvSpPr>
        <p:spPr/>
        <p:txBody>
          <a:bodyPr/>
          <a:lstStyle/>
          <a:p>
            <a:fld id="{A79A3335-6331-4872-A8B7-ECD55539F4D0}" type="datetimeFigureOut">
              <a:rPr lang="en-US" smtClean="0">
                <a:solidFill>
                  <a:srgbClr val="595959"/>
                </a:solidFill>
              </a:rPr>
              <a:pPr/>
              <a:t>11/16/2024</a:t>
            </a:fld>
            <a:endParaRPr lang="en-US">
              <a:solidFill>
                <a:srgbClr val="595959"/>
              </a:solidFill>
            </a:endParaRPr>
          </a:p>
        </p:txBody>
      </p:sp>
      <p:sp>
        <p:nvSpPr>
          <p:cNvPr id="5" name="Slide Number Placeholder 4"/>
          <p:cNvSpPr>
            <a:spLocks noGrp="1"/>
          </p:cNvSpPr>
          <p:nvPr>
            <p:ph type="sldNum" sz="quarter" idx="12"/>
          </p:nvPr>
        </p:nvSpPr>
        <p:spPr/>
        <p:txBody>
          <a:bodyPr/>
          <a:lstStyle/>
          <a:p>
            <a:fld id="{A7F8E3F6-DE14-48B2-B2BC-6FABA9630FB8}" type="slidenum">
              <a:rPr lang="en-US" smtClean="0">
                <a:solidFill>
                  <a:srgbClr val="595959"/>
                </a:solidFill>
              </a:rPr>
              <a:pPr/>
              <a:t>‹#›</a:t>
            </a:fld>
            <a:endParaRPr lang="en-US">
              <a:solidFill>
                <a:srgbClr val="595959"/>
              </a:solidFill>
            </a:endParaRPr>
          </a:p>
        </p:txBody>
      </p:sp>
    </p:spTree>
    <p:extLst>
      <p:ext uri="{BB962C8B-B14F-4D97-AF65-F5344CB8AC3E}">
        <p14:creationId xmlns:p14="http://schemas.microsoft.com/office/powerpoint/2010/main" val="3435563477"/>
      </p:ext>
    </p:extLst>
  </p:cSld>
  <p:clrMapOvr>
    <a:masterClrMapping/>
  </p:clrMapOvr>
  <p:transition spd="slow">
    <p:push/>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solidFill>
                  <a:srgbClr val="595959"/>
                </a:solidFill>
              </a:rPr>
              <a:t>Add a footer</a:t>
            </a:r>
          </a:p>
        </p:txBody>
      </p:sp>
      <p:sp>
        <p:nvSpPr>
          <p:cNvPr id="2" name="Date Placeholder 1"/>
          <p:cNvSpPr>
            <a:spLocks noGrp="1"/>
          </p:cNvSpPr>
          <p:nvPr>
            <p:ph type="dt" sz="half" idx="10"/>
          </p:nvPr>
        </p:nvSpPr>
        <p:spPr/>
        <p:txBody>
          <a:bodyPr/>
          <a:lstStyle/>
          <a:p>
            <a:fld id="{A79A3335-6331-4872-A8B7-ECD55539F4D0}" type="datetimeFigureOut">
              <a:rPr lang="en-US" smtClean="0">
                <a:solidFill>
                  <a:srgbClr val="595959"/>
                </a:solidFill>
              </a:rPr>
              <a:pPr/>
              <a:t>11/16/2024</a:t>
            </a:fld>
            <a:endParaRPr lang="en-US">
              <a:solidFill>
                <a:srgbClr val="595959"/>
              </a:solidFill>
            </a:endParaRPr>
          </a:p>
        </p:txBody>
      </p:sp>
      <p:sp>
        <p:nvSpPr>
          <p:cNvPr id="4" name="Slide Number Placeholder 3"/>
          <p:cNvSpPr>
            <a:spLocks noGrp="1"/>
          </p:cNvSpPr>
          <p:nvPr>
            <p:ph type="sldNum" sz="quarter" idx="12"/>
          </p:nvPr>
        </p:nvSpPr>
        <p:spPr/>
        <p:txBody>
          <a:bodyPr/>
          <a:lstStyle/>
          <a:p>
            <a:fld id="{A7F8E3F6-DE14-48B2-B2BC-6FABA9630FB8}" type="slidenum">
              <a:rPr lang="en-US" smtClean="0">
                <a:solidFill>
                  <a:srgbClr val="595959"/>
                </a:solidFill>
              </a:rPr>
              <a:pPr/>
              <a:t>‹#›</a:t>
            </a:fld>
            <a:endParaRPr lang="en-US">
              <a:solidFill>
                <a:srgbClr val="595959"/>
              </a:solidFill>
            </a:endParaRPr>
          </a:p>
        </p:txBody>
      </p:sp>
    </p:spTree>
    <p:extLst>
      <p:ext uri="{BB962C8B-B14F-4D97-AF65-F5344CB8AC3E}">
        <p14:creationId xmlns:p14="http://schemas.microsoft.com/office/powerpoint/2010/main" val="438817190"/>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382305" cy="532180"/>
          </a:xfrm>
        </p:spPr>
        <p:txBody>
          <a:bodyPr>
            <a:normAutofit/>
          </a:bodyPr>
          <a:lstStyle>
            <a:lvl1pPr algn="l">
              <a:defRPr sz="3600">
                <a:solidFill>
                  <a:schemeClr val="accent5">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448965" y="1901950"/>
            <a:ext cx="4275740" cy="620719"/>
          </a:xfrm>
        </p:spPr>
        <p:txBody>
          <a:bodyPr anchor="b"/>
          <a:lstStyle>
            <a:lvl1pPr marL="0" indent="0">
              <a:buNone/>
              <a:defRPr sz="2400" b="1" baseline="0">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512771"/>
            <a:ext cx="4275740" cy="3187763"/>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704" y="1901950"/>
            <a:ext cx="4123035" cy="620719"/>
          </a:xfrm>
        </p:spPr>
        <p:txBody>
          <a:bodyPr anchor="b"/>
          <a:lstStyle>
            <a:lvl1pPr marL="0" indent="0">
              <a:buNone/>
              <a:defRPr sz="2400" b="1">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24704" y="2512771"/>
            <a:ext cx="4123035" cy="3187763"/>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546157" y="1828800"/>
            <a:ext cx="4594860" cy="4343400"/>
          </a:xfrm>
        </p:spPr>
        <p:txBody>
          <a:bodyPr>
            <a:normAutofit/>
          </a:bodyPr>
          <a:lstStyle>
            <a:lvl1pPr>
              <a:defRPr sz="1800"/>
            </a:lvl1pPr>
            <a:lvl2pPr>
              <a:defRPr sz="1500"/>
            </a:lvl2pPr>
            <a:lvl3pPr>
              <a:defRPr sz="135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1550" y="1828800"/>
            <a:ext cx="2263140" cy="4343400"/>
          </a:xfrm>
        </p:spPr>
        <p:txBody>
          <a:bodyPr anchor="ctr">
            <a:normAutofit/>
          </a:bodyPr>
          <a:lstStyle>
            <a:lvl1pPr marL="0" indent="0">
              <a:spcBef>
                <a:spcPts val="900"/>
              </a:spcBef>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solidFill>
                  <a:srgbClr val="595959"/>
                </a:solidFill>
              </a:rPr>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solidFill>
                  <a:srgbClr val="595959"/>
                </a:solidFill>
              </a:rPr>
              <a:pPr/>
              <a:t>11/16/2024</a:t>
            </a:fld>
            <a:endParaRPr lang="en-US">
              <a:solidFill>
                <a:srgbClr val="595959"/>
              </a:solidFill>
            </a:endParaRPr>
          </a:p>
        </p:txBody>
      </p:sp>
      <p:sp>
        <p:nvSpPr>
          <p:cNvPr id="7" name="Slide Number Placeholder 6"/>
          <p:cNvSpPr>
            <a:spLocks noGrp="1"/>
          </p:cNvSpPr>
          <p:nvPr>
            <p:ph type="sldNum" sz="quarter" idx="12"/>
          </p:nvPr>
        </p:nvSpPr>
        <p:spPr/>
        <p:txBody>
          <a:bodyPr/>
          <a:lstStyle/>
          <a:p>
            <a:fld id="{A7F8E3F6-DE14-48B2-B2BC-6FABA9630FB8}" type="slidenum">
              <a:rPr lang="en-US" smtClean="0">
                <a:solidFill>
                  <a:srgbClr val="595959"/>
                </a:solidFill>
              </a:rPr>
              <a:pPr/>
              <a:t>‹#›</a:t>
            </a:fld>
            <a:endParaRPr lang="en-US">
              <a:solidFill>
                <a:srgbClr val="595959"/>
              </a:solidFill>
            </a:endParaRPr>
          </a:p>
        </p:txBody>
      </p:sp>
    </p:spTree>
    <p:extLst>
      <p:ext uri="{BB962C8B-B14F-4D97-AF65-F5344CB8AC3E}">
        <p14:creationId xmlns:p14="http://schemas.microsoft.com/office/powerpoint/2010/main" val="1528789787"/>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0" y="255133"/>
            <a:ext cx="7200900" cy="1036851"/>
          </a:xfrm>
        </p:spPr>
        <p:txBody>
          <a:bodyPr anchor="b"/>
          <a:lstStyle>
            <a:lvl1pPr>
              <a:defRPr sz="24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3543300" y="1828801"/>
            <a:ext cx="4629150" cy="4343400"/>
          </a:xfrm>
        </p:spPr>
        <p:txBody>
          <a:bodyPr tIns="274320">
            <a:norm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971550" y="1828800"/>
            <a:ext cx="2263140" cy="4343400"/>
          </a:xfrm>
        </p:spPr>
        <p:txBody>
          <a:bodyPr anchor="ctr">
            <a:normAutofit/>
          </a:bodyPr>
          <a:lstStyle>
            <a:lvl1pPr marL="0" indent="0">
              <a:spcBef>
                <a:spcPts val="900"/>
              </a:spcBef>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solidFill>
                  <a:srgbClr val="595959"/>
                </a:solidFill>
              </a:rPr>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solidFill>
                  <a:srgbClr val="595959"/>
                </a:solidFill>
              </a:rPr>
              <a:pPr/>
              <a:t>11/16/2024</a:t>
            </a:fld>
            <a:endParaRPr lang="en-US">
              <a:solidFill>
                <a:srgbClr val="595959"/>
              </a:solidFill>
            </a:endParaRPr>
          </a:p>
        </p:txBody>
      </p:sp>
      <p:sp>
        <p:nvSpPr>
          <p:cNvPr id="7" name="Slide Number Placeholder 6"/>
          <p:cNvSpPr>
            <a:spLocks noGrp="1"/>
          </p:cNvSpPr>
          <p:nvPr>
            <p:ph type="sldNum" sz="quarter" idx="12"/>
          </p:nvPr>
        </p:nvSpPr>
        <p:spPr/>
        <p:txBody>
          <a:bodyPr/>
          <a:lstStyle/>
          <a:p>
            <a:fld id="{A7F8E3F6-DE14-48B2-B2BC-6FABA9630FB8}" type="slidenum">
              <a:rPr lang="en-US" smtClean="0">
                <a:solidFill>
                  <a:srgbClr val="595959"/>
                </a:solidFill>
              </a:rPr>
              <a:pPr/>
              <a:t>‹#›</a:t>
            </a:fld>
            <a:endParaRPr lang="en-US">
              <a:solidFill>
                <a:srgbClr val="595959"/>
              </a:solidFill>
            </a:endParaRPr>
          </a:p>
        </p:txBody>
      </p:sp>
    </p:spTree>
    <p:extLst>
      <p:ext uri="{BB962C8B-B14F-4D97-AF65-F5344CB8AC3E}">
        <p14:creationId xmlns:p14="http://schemas.microsoft.com/office/powerpoint/2010/main" val="124636975"/>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bwMode="invGray">
          <a:xfrm>
            <a:off x="971550" y="5257800"/>
            <a:ext cx="3429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1350">
              <a:solidFill>
                <a:prstClr val="white"/>
              </a:solidFill>
            </a:endParaRPr>
          </a:p>
        </p:txBody>
      </p:sp>
      <p:sp>
        <p:nvSpPr>
          <p:cNvPr id="10" name="Rectangle 9"/>
          <p:cNvSpPr/>
          <p:nvPr/>
        </p:nvSpPr>
        <p:spPr bwMode="invGray">
          <a:xfrm>
            <a:off x="4743449" y="5257800"/>
            <a:ext cx="3429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1350">
              <a:solidFill>
                <a:prstClr val="white"/>
              </a:solidFill>
            </a:endParaRPr>
          </a:p>
        </p:txBody>
      </p:sp>
      <p:sp>
        <p:nvSpPr>
          <p:cNvPr id="11" name="Rectangle 10"/>
          <p:cNvSpPr/>
          <p:nvPr/>
        </p:nvSpPr>
        <p:spPr>
          <a:xfrm>
            <a:off x="971550" y="5257802"/>
            <a:ext cx="3429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1350">
              <a:solidFill>
                <a:prstClr val="white"/>
              </a:solidFill>
            </a:endParaRPr>
          </a:p>
        </p:txBody>
      </p:sp>
      <p:sp>
        <p:nvSpPr>
          <p:cNvPr id="12" name="Rectangle 11"/>
          <p:cNvSpPr/>
          <p:nvPr/>
        </p:nvSpPr>
        <p:spPr>
          <a:xfrm>
            <a:off x="4743449" y="5257802"/>
            <a:ext cx="3429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1350">
              <a:solidFill>
                <a:prstClr val="white"/>
              </a:solidFill>
            </a:endParaRPr>
          </a:p>
        </p:txBody>
      </p:sp>
      <p:sp>
        <p:nvSpPr>
          <p:cNvPr id="2" name="Title 1"/>
          <p:cNvSpPr>
            <a:spLocks noGrp="1"/>
          </p:cNvSpPr>
          <p:nvPr>
            <p:ph type="title"/>
          </p:nvPr>
        </p:nvSpPr>
        <p:spPr>
          <a:xfrm>
            <a:off x="971550" y="255133"/>
            <a:ext cx="7200900" cy="1036851"/>
          </a:xfrm>
        </p:spPr>
        <p:txBody>
          <a:bodyPr anchor="b"/>
          <a:lstStyle>
            <a:lvl1pPr>
              <a:defRPr sz="24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973836" y="1828803"/>
            <a:ext cx="3429000" cy="3428999"/>
          </a:xfrm>
        </p:spPr>
        <p:txBody>
          <a:bodyPr tIns="274320">
            <a:norm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bwMode="invGray">
          <a:xfrm>
            <a:off x="1028457" y="5333098"/>
            <a:ext cx="3315189" cy="839103"/>
          </a:xfrm>
        </p:spPr>
        <p:txBody>
          <a:bodyPr anchor="t">
            <a:normAutofit/>
          </a:bodyPr>
          <a:lstStyle>
            <a:lvl1pPr marL="0" indent="0">
              <a:spcBef>
                <a:spcPts val="0"/>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Picture Placeholder 2" descr="An empty placeholder to add an image. Click on the placeholder and select the image that you wish to add"/>
          <p:cNvSpPr>
            <a:spLocks noGrp="1"/>
          </p:cNvSpPr>
          <p:nvPr>
            <p:ph type="pic" idx="13"/>
          </p:nvPr>
        </p:nvSpPr>
        <p:spPr>
          <a:xfrm>
            <a:off x="4743450" y="1828803"/>
            <a:ext cx="3429000" cy="3428999"/>
          </a:xfrm>
        </p:spPr>
        <p:txBody>
          <a:bodyPr tIns="274320">
            <a:norm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3" name="Text Placeholder 3"/>
          <p:cNvSpPr>
            <a:spLocks noGrp="1"/>
          </p:cNvSpPr>
          <p:nvPr>
            <p:ph type="body" sz="half" idx="14"/>
          </p:nvPr>
        </p:nvSpPr>
        <p:spPr bwMode="invGray">
          <a:xfrm>
            <a:off x="4809718" y="5333098"/>
            <a:ext cx="3315189" cy="839103"/>
          </a:xfrm>
        </p:spPr>
        <p:txBody>
          <a:bodyPr anchor="t">
            <a:normAutofit/>
          </a:bodyPr>
          <a:lstStyle>
            <a:lvl1pPr marL="0" indent="0">
              <a:spcBef>
                <a:spcPts val="0"/>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solidFill>
                  <a:srgbClr val="595959"/>
                </a:solidFill>
              </a:rPr>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solidFill>
                  <a:srgbClr val="595959"/>
                </a:solidFill>
              </a:rPr>
              <a:pPr/>
              <a:t>11/16/2024</a:t>
            </a:fld>
            <a:endParaRPr lang="en-US">
              <a:solidFill>
                <a:srgbClr val="595959"/>
              </a:solidFill>
            </a:endParaRPr>
          </a:p>
        </p:txBody>
      </p:sp>
      <p:sp>
        <p:nvSpPr>
          <p:cNvPr id="7" name="Slide Number Placeholder 6"/>
          <p:cNvSpPr>
            <a:spLocks noGrp="1"/>
          </p:cNvSpPr>
          <p:nvPr>
            <p:ph type="sldNum" sz="quarter" idx="12"/>
          </p:nvPr>
        </p:nvSpPr>
        <p:spPr/>
        <p:txBody>
          <a:bodyPr/>
          <a:lstStyle/>
          <a:p>
            <a:fld id="{A7F8E3F6-DE14-48B2-B2BC-6FABA9630FB8}" type="slidenum">
              <a:rPr lang="en-US" smtClean="0">
                <a:solidFill>
                  <a:srgbClr val="595959"/>
                </a:solidFill>
              </a:rPr>
              <a:pPr/>
              <a:t>‹#›</a:t>
            </a:fld>
            <a:endParaRPr lang="en-US">
              <a:solidFill>
                <a:srgbClr val="595959"/>
              </a:solidFill>
            </a:endParaRPr>
          </a:p>
        </p:txBody>
      </p:sp>
    </p:spTree>
    <p:extLst>
      <p:ext uri="{BB962C8B-B14F-4D97-AF65-F5344CB8AC3E}">
        <p14:creationId xmlns:p14="http://schemas.microsoft.com/office/powerpoint/2010/main" val="2663763717"/>
      </p:ext>
    </p:extLst>
  </p:cSld>
  <p:clrMapOvr>
    <a:masterClrMapping/>
  </p:clrMapOvr>
  <p:transition spd="slow">
    <p:push/>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solidFill>
                  <a:srgbClr val="595959"/>
                </a:solidFill>
              </a:rPr>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solidFill>
                  <a:srgbClr val="595959"/>
                </a:solidFill>
              </a:rPr>
              <a:pPr/>
              <a:t>11/16/2024</a:t>
            </a:fld>
            <a:endParaRPr lang="en-US">
              <a:solidFill>
                <a:srgbClr val="595959"/>
              </a:solidFill>
            </a:endParaRPr>
          </a:p>
        </p:txBody>
      </p:sp>
      <p:sp>
        <p:nvSpPr>
          <p:cNvPr id="6" name="Slide Number Placeholder 5"/>
          <p:cNvSpPr>
            <a:spLocks noGrp="1"/>
          </p:cNvSpPr>
          <p:nvPr>
            <p:ph type="sldNum" sz="quarter" idx="12"/>
          </p:nvPr>
        </p:nvSpPr>
        <p:spPr/>
        <p:txBody>
          <a:bodyPr/>
          <a:lstStyle/>
          <a:p>
            <a:fld id="{A7F8E3F6-DE14-48B2-B2BC-6FABA9630FB8}" type="slidenum">
              <a:rPr lang="en-US" smtClean="0">
                <a:solidFill>
                  <a:srgbClr val="595959"/>
                </a:solidFill>
              </a:rPr>
              <a:pPr/>
              <a:t>‹#›</a:t>
            </a:fld>
            <a:endParaRPr lang="en-US">
              <a:solidFill>
                <a:srgbClr val="595959"/>
              </a:solidFill>
            </a:endParaRPr>
          </a:p>
        </p:txBody>
      </p:sp>
    </p:spTree>
    <p:extLst>
      <p:ext uri="{BB962C8B-B14F-4D97-AF65-F5344CB8AC3E}">
        <p14:creationId xmlns:p14="http://schemas.microsoft.com/office/powerpoint/2010/main" val="2972856904"/>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4814888" y="2528889"/>
            <a:ext cx="6858000" cy="1800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1350">
              <a:solidFill>
                <a:prstClr val="white"/>
              </a:solidFill>
            </a:endParaRPr>
          </a:p>
        </p:txBody>
      </p:sp>
      <p:sp>
        <p:nvSpPr>
          <p:cNvPr id="8" name="Rectangle 7"/>
          <p:cNvSpPr/>
          <p:nvPr/>
        </p:nvSpPr>
        <p:spPr>
          <a:xfrm rot="5400000">
            <a:off x="3891173" y="3398184"/>
            <a:ext cx="6858000" cy="6163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1350">
              <a:solidFill>
                <a:prstClr val="white"/>
              </a:solidFill>
            </a:endParaRPr>
          </a:p>
        </p:txBody>
      </p:sp>
      <p:sp>
        <p:nvSpPr>
          <p:cNvPr id="9" name="Rectangle 8"/>
          <p:cNvSpPr/>
          <p:nvPr/>
        </p:nvSpPr>
        <p:spPr>
          <a:xfrm rot="5400000">
            <a:off x="3831460" y="3398184"/>
            <a:ext cx="6858000" cy="6163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1350">
              <a:solidFill>
                <a:prstClr val="white"/>
              </a:solidFill>
            </a:endParaRPr>
          </a:p>
        </p:txBody>
      </p:sp>
      <p:sp>
        <p:nvSpPr>
          <p:cNvPr id="2" name="Vertical Title 1"/>
          <p:cNvSpPr>
            <a:spLocks noGrp="1"/>
          </p:cNvSpPr>
          <p:nvPr>
            <p:ph type="title" orient="vert"/>
          </p:nvPr>
        </p:nvSpPr>
        <p:spPr>
          <a:xfrm>
            <a:off x="7403489" y="685800"/>
            <a:ext cx="774954"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50" y="685800"/>
            <a:ext cx="5982566"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solidFill>
                  <a:srgbClr val="595959"/>
                </a:solidFill>
              </a:rPr>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solidFill>
                  <a:srgbClr val="595959"/>
                </a:solidFill>
              </a:rPr>
              <a:pPr/>
              <a:t>11/16/2024</a:t>
            </a:fld>
            <a:endParaRPr lang="en-US">
              <a:solidFill>
                <a:srgbClr val="595959"/>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7F8E3F6-DE14-48B2-B2BC-6FABA9630FB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501879750"/>
      </p:ext>
    </p:extLst>
  </p:cSld>
  <p:clrMapOvr>
    <a:masterClrMapping/>
  </p:clrMapOvr>
  <p:transition spd="slow">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604EF6-787E-4238-BA66-90D4146CDF30}"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B17A41-E02D-4CC8-B232-DD02C61E3F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506736"/>
      </p:ext>
    </p:extLst>
  </p:cSld>
  <p:clrMapOvr>
    <a:masterClrMapping/>
  </p:clrMapOvr>
  <p:transition spd="slow">
    <p:push/>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604EF6-787E-4238-BA66-90D4146CDF30}"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B17A41-E02D-4CC8-B232-DD02C61E3F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7725125"/>
      </p:ext>
    </p:extLst>
  </p:cSld>
  <p:clrMapOvr>
    <a:masterClrMapping/>
  </p:clrMapOvr>
  <p:transition spd="slow">
    <p:push/>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5"/>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604EF6-787E-4238-BA66-90D4146CDF30}"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B17A41-E02D-4CC8-B232-DD02C61E3F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0951641"/>
      </p:ext>
    </p:extLst>
  </p:cSld>
  <p:clrMapOvr>
    <a:masterClrMapping/>
  </p:clrMapOvr>
  <p:transition spd="slow">
    <p:push/>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604EF6-787E-4238-BA66-90D4146CDF30}"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B17A41-E02D-4CC8-B232-DD02C61E3F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3167006"/>
      </p:ext>
    </p:extLst>
  </p:cSld>
  <p:clrMapOvr>
    <a:masterClrMapping/>
  </p:clrMapOvr>
  <p:transition spd="slow">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604EF6-787E-4238-BA66-90D4146CDF30}" type="datetimeFigureOut">
              <a:rPr lang="en-US" smtClean="0">
                <a:solidFill>
                  <a:prstClr val="black">
                    <a:tint val="75000"/>
                  </a:prstClr>
                </a:solidFill>
              </a:rPr>
              <a:pPr/>
              <a:t>11/16/2024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9B17A41-E02D-4CC8-B232-DD02C61E3F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804075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604EF6-787E-4238-BA66-90D4146CDF30}" type="datetimeFigureOut">
              <a:rPr lang="en-US" smtClean="0">
                <a:solidFill>
                  <a:prstClr val="black">
                    <a:tint val="75000"/>
                  </a:prstClr>
                </a:solidFill>
              </a:rPr>
              <a:pPr/>
              <a:t>11/16/2024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9B17A41-E02D-4CC8-B232-DD02C61E3F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3063890"/>
      </p:ext>
    </p:extLst>
  </p:cSld>
  <p:clrMapOvr>
    <a:masterClrMapping/>
  </p:clrMapOvr>
  <p:transition spd="slow">
    <p:push/>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604EF6-787E-4238-BA66-90D4146CDF30}" type="datetimeFigureOut">
              <a:rPr lang="en-US" smtClean="0">
                <a:solidFill>
                  <a:prstClr val="black">
                    <a:tint val="75000"/>
                  </a:prstClr>
                </a:solidFill>
              </a:rPr>
              <a:pPr/>
              <a:t>11/16/2024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9B17A41-E02D-4CC8-B232-DD02C61E3F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7286792"/>
      </p:ext>
    </p:extLst>
  </p:cSld>
  <p:clrMapOvr>
    <a:masterClrMapping/>
  </p:clrMapOvr>
  <p:transition spd="slow">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B604EF6-787E-4238-BA66-90D4146CDF30}"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B17A41-E02D-4CC8-B232-DD02C61E3F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8621089"/>
      </p:ext>
    </p:extLst>
  </p:cSld>
  <p:clrMapOvr>
    <a:masterClrMapping/>
  </p:clrMapOvr>
  <p:transition spd="slow">
    <p:push/>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B604EF6-787E-4238-BA66-90D4146CDF30}" type="datetimeFigureOut">
              <a:rPr lang="en-US" smtClean="0">
                <a:solidFill>
                  <a:prstClr val="black">
                    <a:tint val="75000"/>
                  </a:prstClr>
                </a:solidFill>
              </a:rPr>
              <a:pPr/>
              <a:t>11/16/2024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B17A41-E02D-4CC8-B232-DD02C61E3F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3760597"/>
      </p:ext>
    </p:extLst>
  </p:cSld>
  <p:clrMapOvr>
    <a:masterClrMapping/>
  </p:clrMapOvr>
  <p:transition spd="slow">
    <p:push/>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604EF6-787E-4238-BA66-90D4146CDF30}"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B17A41-E02D-4CC8-B232-DD02C61E3F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5536626"/>
      </p:ext>
    </p:extLst>
  </p:cSld>
  <p:clrMapOvr>
    <a:masterClrMapping/>
  </p:clrMapOvr>
  <p:transition spd="slow">
    <p:push/>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604EF6-787E-4238-BA66-90D4146CDF30}"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B17A41-E02D-4CC8-B232-DD02C61E3F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0544861"/>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jpg"/><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5.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6.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8.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3"/>
            <a:ext cx="9040416"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3"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3" y="2249487"/>
            <a:ext cx="74294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83"/>
            <a:ext cx="2057400" cy="365125"/>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dirty="0"/>
              <a:pPr/>
              <a:t>11/16/2024</a:t>
            </a:fld>
            <a:endParaRPr lang="en-US" dirty="0"/>
          </a:p>
        </p:txBody>
      </p:sp>
      <p:sp>
        <p:nvSpPr>
          <p:cNvPr id="5" name="Footer Placeholder 4"/>
          <p:cNvSpPr>
            <a:spLocks noGrp="1"/>
          </p:cNvSpPr>
          <p:nvPr>
            <p:ph type="ftr" sz="quarter" idx="3"/>
          </p:nvPr>
        </p:nvSpPr>
        <p:spPr>
          <a:xfrm>
            <a:off x="856059" y="5883282"/>
            <a:ext cx="4679482" cy="365125"/>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4" y="5883281"/>
            <a:ext cx="578317" cy="365125"/>
          </a:xfrm>
          <a:prstGeom prst="rect">
            <a:avLst/>
          </a:prstGeom>
        </p:spPr>
        <p:txBody>
          <a:bodyPr vert="horz" lIns="91440" tIns="45720" rIns="91440" bIns="45720" rtlCol="0" anchor="ctr"/>
          <a:lstStyle>
            <a:lvl1pPr algn="r">
              <a:defRPr sz="788">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857979091"/>
      </p:ext>
    </p:extLst>
  </p:cSld>
  <p:clrMap bg1="dk1" tx1="lt1" bg2="dk2" tx2="lt2" accent1="accent1" accent2="accent2" accent3="accent3" accent4="accent4" accent5="accent5" accent6="accent6" hlink="hlink" folHlink="folHlink"/>
  <p:sldLayoutIdLst>
    <p:sldLayoutId id="2147483662" r:id="rId1"/>
  </p:sldLayoutIdLst>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11/16/2024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229920733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F1727B-3F12-453A-BD78-C7B832436BE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C3D496-8036-4E00-9F82-E5DDC73A407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37CE42-D5B3-4073-A01A-BF19A20CD34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80C36F5-8DC9-4222-B7BB-1C0279977B58}"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914A086-E6FC-4A29-B9EC-9BAB9A40D28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820F3D2-C0C8-403A-AA97-38E0DFFDFBF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92C169-F63D-4BA1-B838-64A63BFAA1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506948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solidFill>
                  <a:prstClr val="black">
                    <a:tint val="75000"/>
                  </a:prstClr>
                </a:solidFill>
              </a:rPr>
              <a:pPr/>
              <a:t>11/16/2024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569581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5167"/>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8"/>
            <a:ext cx="82296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8"/>
            <a:ext cx="2133600" cy="366183"/>
          </a:xfrm>
          <a:prstGeom prst="rect">
            <a:avLst/>
          </a:prstGeom>
        </p:spPr>
        <p:txBody>
          <a:bodyPr vert="horz" lIns="91440" tIns="45720" rIns="91440" bIns="45720" rtlCol="0" anchor="ctr"/>
          <a:lstStyle>
            <a:lvl1pPr algn="l">
              <a:defRPr sz="900">
                <a:solidFill>
                  <a:schemeClr val="tx1">
                    <a:tint val="75000"/>
                  </a:schemeClr>
                </a:solidFill>
              </a:defRPr>
            </a:lvl1pPr>
          </a:lstStyle>
          <a:p>
            <a:pPr latinLnBrk="1"/>
            <a:fld id="{63937D59-5EDB-4C39-B697-625748F703B6}" type="datetimeFigureOut">
              <a:rPr lang="en-US" smtClean="0">
                <a:solidFill>
                  <a:prstClr val="black">
                    <a:tint val="75000"/>
                  </a:prstClr>
                </a:solidFill>
              </a:rPr>
              <a:pPr latinLnBrk="1"/>
              <a:t>11/16/2024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8"/>
            <a:ext cx="2895600" cy="366183"/>
          </a:xfrm>
          <a:prstGeom prst="rect">
            <a:avLst/>
          </a:prstGeom>
        </p:spPr>
        <p:txBody>
          <a:bodyPr vert="horz" lIns="91440" tIns="45720" rIns="91440" bIns="45720" rtlCol="0" anchor="ctr"/>
          <a:lstStyle>
            <a:lvl1pPr algn="ctr">
              <a:defRPr sz="900">
                <a:solidFill>
                  <a:schemeClr val="tx1">
                    <a:tint val="75000"/>
                  </a:schemeClr>
                </a:solidFill>
              </a:defRPr>
            </a:lvl1pPr>
          </a:lstStyle>
          <a:p>
            <a:pPr latinLnBrk="1"/>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8"/>
            <a:ext cx="2133600" cy="366183"/>
          </a:xfrm>
          <a:prstGeom prst="rect">
            <a:avLst/>
          </a:prstGeom>
        </p:spPr>
        <p:txBody>
          <a:bodyPr vert="horz" lIns="91440" tIns="45720" rIns="91440" bIns="45720" rtlCol="0" anchor="ctr"/>
          <a:lstStyle>
            <a:lvl1pPr algn="r">
              <a:defRPr sz="900">
                <a:solidFill>
                  <a:schemeClr val="tx1">
                    <a:tint val="75000"/>
                  </a:schemeClr>
                </a:solidFill>
              </a:defRPr>
            </a:lvl1pPr>
          </a:lstStyle>
          <a:p>
            <a:pPr latinLnBrk="1"/>
            <a:fld id="{0F31DC1F-5561-484E-AB46-68C682854F61}" type="slidenum">
              <a:rPr lang="en-US" smtClean="0">
                <a:solidFill>
                  <a:prstClr val="black">
                    <a:tint val="75000"/>
                  </a:prstClr>
                </a:solidFill>
              </a:rPr>
              <a:pPr latinLnBrk="1"/>
              <a:t>‹#›</a:t>
            </a:fld>
            <a:endParaRPr lang="en-US">
              <a:solidFill>
                <a:prstClr val="black">
                  <a:tint val="75000"/>
                </a:prstClr>
              </a:solidFill>
            </a:endParaRPr>
          </a:p>
        </p:txBody>
      </p:sp>
    </p:spTree>
    <p:extLst>
      <p:ext uri="{BB962C8B-B14F-4D97-AF65-F5344CB8AC3E}">
        <p14:creationId xmlns:p14="http://schemas.microsoft.com/office/powerpoint/2010/main" val="321004558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ransition spd="slow">
    <p:push/>
  </p:transition>
  <p:txStyles>
    <p:titleStyle>
      <a:lvl1pPr algn="ctr" defTabSz="685766" rtl="0" eaLnBrk="1" latinLnBrk="0" hangingPunct="1">
        <a:spcBef>
          <a:spcPct val="0"/>
        </a:spcBef>
        <a:buNone/>
        <a:defRPr sz="3300" kern="1200">
          <a:solidFill>
            <a:schemeClr val="tx1"/>
          </a:solidFill>
          <a:latin typeface="+mj-lt"/>
          <a:ea typeface="+mj-ea"/>
          <a:cs typeface="+mj-cs"/>
        </a:defRPr>
      </a:lvl1pPr>
    </p:titleStyle>
    <p:bodyStyle>
      <a:lvl1pPr marL="257162" indent="-257162" algn="l" defTabSz="685766"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091"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297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857"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5"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8"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5"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9144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1350">
              <a:solidFill>
                <a:prstClr val="white"/>
              </a:solidFill>
            </a:endParaRPr>
          </a:p>
        </p:txBody>
      </p:sp>
      <p:sp>
        <p:nvSpPr>
          <p:cNvPr id="8" name="Rectangle 7"/>
          <p:cNvSpPr/>
          <p:nvPr userDrawn="1"/>
        </p:nvSpPr>
        <p:spPr>
          <a:xfrm>
            <a:off x="0" y="1371602"/>
            <a:ext cx="9144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1350">
              <a:solidFill>
                <a:prstClr val="white"/>
              </a:solidFill>
            </a:endParaRPr>
          </a:p>
        </p:txBody>
      </p:sp>
      <p:sp>
        <p:nvSpPr>
          <p:cNvPr id="9" name="Rectangle 8"/>
          <p:cNvSpPr/>
          <p:nvPr userDrawn="1"/>
        </p:nvSpPr>
        <p:spPr>
          <a:xfrm>
            <a:off x="0" y="1443009"/>
            <a:ext cx="9144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1350">
              <a:solidFill>
                <a:prstClr val="white"/>
              </a:solidFill>
            </a:endParaRPr>
          </a:p>
        </p:txBody>
      </p:sp>
      <p:sp>
        <p:nvSpPr>
          <p:cNvPr id="2" name="Title Placeholder 1"/>
          <p:cNvSpPr>
            <a:spLocks noGrp="1"/>
          </p:cNvSpPr>
          <p:nvPr>
            <p:ph type="title"/>
          </p:nvPr>
        </p:nvSpPr>
        <p:spPr>
          <a:xfrm>
            <a:off x="971550" y="255133"/>
            <a:ext cx="7200900" cy="103685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71550" y="1828800"/>
            <a:ext cx="72009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971550" y="6374999"/>
            <a:ext cx="4682402" cy="274320"/>
          </a:xfrm>
          <a:prstGeom prst="rect">
            <a:avLst/>
          </a:prstGeom>
        </p:spPr>
        <p:txBody>
          <a:bodyPr vert="horz" lIns="91440" tIns="45720" rIns="91440" bIns="45720" rtlCol="0" anchor="ctr"/>
          <a:lstStyle>
            <a:lvl1pPr algn="l">
              <a:defRPr sz="825">
                <a:solidFill>
                  <a:schemeClr val="tx1"/>
                </a:solidFill>
              </a:defRPr>
            </a:lvl1pPr>
          </a:lstStyle>
          <a:p>
            <a:pPr latinLnBrk="1"/>
            <a:r>
              <a:rPr lang="en-US" dirty="0">
                <a:solidFill>
                  <a:srgbClr val="595959"/>
                </a:solidFill>
              </a:rPr>
              <a:t>Add a footer</a:t>
            </a:r>
          </a:p>
        </p:txBody>
      </p:sp>
      <p:sp>
        <p:nvSpPr>
          <p:cNvPr id="4" name="Date Placeholder 3"/>
          <p:cNvSpPr>
            <a:spLocks noGrp="1"/>
          </p:cNvSpPr>
          <p:nvPr>
            <p:ph type="dt" sz="half" idx="2"/>
          </p:nvPr>
        </p:nvSpPr>
        <p:spPr>
          <a:xfrm>
            <a:off x="5843588" y="6374999"/>
            <a:ext cx="1110529" cy="274320"/>
          </a:xfrm>
          <a:prstGeom prst="rect">
            <a:avLst/>
          </a:prstGeom>
        </p:spPr>
        <p:txBody>
          <a:bodyPr vert="horz" lIns="91440" tIns="45720" rIns="91440" bIns="45720" rtlCol="0" anchor="ctr"/>
          <a:lstStyle>
            <a:lvl1pPr algn="r">
              <a:defRPr sz="825">
                <a:solidFill>
                  <a:schemeClr val="tx1"/>
                </a:solidFill>
              </a:defRPr>
            </a:lvl1pPr>
          </a:lstStyle>
          <a:p>
            <a:pPr latinLnBrk="1"/>
            <a:fld id="{A79A3335-6331-4872-A8B7-ECD55539F4D0}" type="datetimeFigureOut">
              <a:rPr lang="en-US" smtClean="0">
                <a:solidFill>
                  <a:srgbClr val="595959"/>
                </a:solidFill>
              </a:rPr>
              <a:pPr latinLnBrk="1"/>
              <a:t>11/16/2024</a:t>
            </a:fld>
            <a:endParaRPr lang="en-US">
              <a:solidFill>
                <a:srgbClr val="595959"/>
              </a:solidFill>
            </a:endParaRPr>
          </a:p>
        </p:txBody>
      </p:sp>
      <p:sp>
        <p:nvSpPr>
          <p:cNvPr id="6" name="Slide Number Placeholder 5"/>
          <p:cNvSpPr>
            <a:spLocks noGrp="1"/>
          </p:cNvSpPr>
          <p:nvPr>
            <p:ph type="sldNum" sz="quarter" idx="4"/>
          </p:nvPr>
        </p:nvSpPr>
        <p:spPr>
          <a:xfrm>
            <a:off x="7143750" y="6374999"/>
            <a:ext cx="1028700" cy="274320"/>
          </a:xfrm>
          <a:prstGeom prst="rect">
            <a:avLst/>
          </a:prstGeom>
        </p:spPr>
        <p:txBody>
          <a:bodyPr vert="horz" lIns="91440" tIns="45720" rIns="91440" bIns="45720" rtlCol="0" anchor="ctr"/>
          <a:lstStyle>
            <a:lvl1pPr algn="r">
              <a:defRPr sz="825">
                <a:solidFill>
                  <a:schemeClr val="tx1"/>
                </a:solidFill>
              </a:defRPr>
            </a:lvl1pPr>
          </a:lstStyle>
          <a:p>
            <a:pPr latinLnBrk="1"/>
            <a:fld id="{A7F8E3F6-DE14-48B2-B2BC-6FABA9630FB8}" type="slidenum">
              <a:rPr lang="en-US" smtClean="0">
                <a:solidFill>
                  <a:srgbClr val="595959"/>
                </a:solidFill>
              </a:rPr>
              <a:pPr latinLnBrk="1"/>
              <a:t>‹#›</a:t>
            </a:fld>
            <a:endParaRPr lang="en-US">
              <a:solidFill>
                <a:srgbClr val="595959"/>
              </a:solidFill>
            </a:endParaRPr>
          </a:p>
        </p:txBody>
      </p:sp>
    </p:spTree>
    <p:extLst>
      <p:ext uri="{BB962C8B-B14F-4D97-AF65-F5344CB8AC3E}">
        <p14:creationId xmlns:p14="http://schemas.microsoft.com/office/powerpoint/2010/main" val="244520318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transition spd="slow">
    <p:push/>
  </p:transition>
  <p:txStyles>
    <p:titleStyle>
      <a:lvl1pPr algn="l" defTabSz="685800" rtl="0" eaLnBrk="1" latinLnBrk="0" hangingPunct="1">
        <a:lnSpc>
          <a:spcPct val="90000"/>
        </a:lnSpc>
        <a:spcBef>
          <a:spcPct val="0"/>
        </a:spcBef>
        <a:buNone/>
        <a:defRPr sz="2400" kern="1200">
          <a:solidFill>
            <a:schemeClr val="bg1"/>
          </a:solidFill>
          <a:latin typeface="+mj-lt"/>
          <a:ea typeface="+mj-ea"/>
          <a:cs typeface="+mj-cs"/>
        </a:defRPr>
      </a:lvl1pPr>
    </p:titleStyle>
    <p:bodyStyle>
      <a:lvl1pPr marL="205740" indent="-205740" algn="l" defTabSz="685800" rtl="0" eaLnBrk="1" latinLnBrk="0" hangingPunct="1">
        <a:lnSpc>
          <a:spcPct val="90000"/>
        </a:lnSpc>
        <a:spcBef>
          <a:spcPts val="1350"/>
        </a:spcBef>
        <a:buFont typeface="Arial" panose="020B0604020202020204" pitchFamily="34" charset="0"/>
        <a:buChar char="•"/>
        <a:defRPr sz="1800" kern="1200">
          <a:solidFill>
            <a:schemeClr val="tx1"/>
          </a:solidFill>
          <a:latin typeface="+mn-lt"/>
          <a:ea typeface="+mn-ea"/>
          <a:cs typeface="+mn-cs"/>
        </a:defRPr>
      </a:lvl1pPr>
      <a:lvl2pPr marL="41148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2pPr>
      <a:lvl3pPr marL="617220" indent="-171450" algn="l" defTabSz="685800" rtl="0" eaLnBrk="1" latinLnBrk="0" hangingPunct="1">
        <a:lnSpc>
          <a:spcPct val="90000"/>
        </a:lnSpc>
        <a:spcBef>
          <a:spcPts val="600"/>
        </a:spcBef>
        <a:buFont typeface="Arial" panose="020B0604020202020204" pitchFamily="34" charset="0"/>
        <a:buChar char="•"/>
        <a:defRPr sz="1350" kern="1200">
          <a:solidFill>
            <a:schemeClr val="tx1"/>
          </a:solidFill>
          <a:latin typeface="+mn-lt"/>
          <a:ea typeface="+mn-ea"/>
          <a:cs typeface="+mn-cs"/>
        </a:defRPr>
      </a:lvl3pPr>
      <a:lvl4pPr marL="822960" indent="-17145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994410" indent="-17145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165860" indent="-17145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337310" indent="-17145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508760" indent="-17145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680210" indent="-17145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latinLnBrk="1"/>
            <a:fld id="{DB604EF6-787E-4238-BA66-90D4146CDF30}" type="datetimeFigureOut">
              <a:rPr lang="en-US" smtClean="0">
                <a:solidFill>
                  <a:prstClr val="black">
                    <a:tint val="75000"/>
                  </a:prstClr>
                </a:solidFill>
              </a:rPr>
              <a:pPr defTabSz="342900" latinLnBrk="1"/>
              <a:t>11/16/2024</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latinLnBrk="1"/>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latinLnBrk="1"/>
            <a:fld id="{69B17A41-E02D-4CC8-B232-DD02C61E3FDA}" type="slidenum">
              <a:rPr lang="en-US" smtClean="0">
                <a:solidFill>
                  <a:prstClr val="black">
                    <a:tint val="75000"/>
                  </a:prstClr>
                </a:solidFill>
              </a:rPr>
              <a:pPr defTabSz="342900" latinLnBrk="1"/>
              <a:t>‹#›</a:t>
            </a:fld>
            <a:endParaRPr lang="en-US">
              <a:solidFill>
                <a:prstClr val="black">
                  <a:tint val="75000"/>
                </a:prstClr>
              </a:solidFill>
            </a:endParaRPr>
          </a:p>
        </p:txBody>
      </p:sp>
    </p:spTree>
    <p:extLst>
      <p:ext uri="{BB962C8B-B14F-4D97-AF65-F5344CB8AC3E}">
        <p14:creationId xmlns:p14="http://schemas.microsoft.com/office/powerpoint/2010/main" val="7787958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spd="slow">
    <p:push/>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image" Target="../media/image45.jpg"/></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5.jp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xml"/><Relationship Id="rId1" Type="http://schemas.openxmlformats.org/officeDocument/2006/relationships/slideLayout" Target="../slideLayouts/slideLayout47.xml"/><Relationship Id="rId5" Type="http://schemas.microsoft.com/office/2007/relationships/hdphoto" Target="../media/hdphoto2.wdp"/><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7.xml"/><Relationship Id="rId5" Type="http://schemas.openxmlformats.org/officeDocument/2006/relationships/image" Target="../media/image64.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4.png"/><Relationship Id="rId18" Type="http://schemas.openxmlformats.org/officeDocument/2006/relationships/image" Target="../media/image29.jpeg"/><Relationship Id="rId3" Type="http://schemas.openxmlformats.org/officeDocument/2006/relationships/image" Target="../media/image19.png"/><Relationship Id="rId21" Type="http://schemas.openxmlformats.org/officeDocument/2006/relationships/image" Target="../media/image31.png"/><Relationship Id="rId7" Type="http://schemas.openxmlformats.org/officeDocument/2006/relationships/diagramLayout" Target="../diagrams/layout1.xml"/><Relationship Id="rId12" Type="http://schemas.openxmlformats.org/officeDocument/2006/relationships/image" Target="../media/image23.png"/><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image" Target="../media/image27.jpeg"/><Relationship Id="rId20" Type="http://schemas.openxmlformats.org/officeDocument/2006/relationships/image" Target="../media/image30.png"/><Relationship Id="rId1" Type="http://schemas.openxmlformats.org/officeDocument/2006/relationships/slideLayout" Target="../slideLayouts/slideLayout30.xml"/><Relationship Id="rId6" Type="http://schemas.openxmlformats.org/officeDocument/2006/relationships/diagramData" Target="../diagrams/data1.xml"/><Relationship Id="rId11" Type="http://schemas.openxmlformats.org/officeDocument/2006/relationships/image" Target="../media/image22.jpeg"/><Relationship Id="rId24" Type="http://schemas.openxmlformats.org/officeDocument/2006/relationships/image" Target="../media/image6.png"/><Relationship Id="rId5"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image" Target="../media/image33.png"/><Relationship Id="rId10" Type="http://schemas.microsoft.com/office/2007/relationships/diagramDrawing" Target="../diagrams/drawing1.xml"/><Relationship Id="rId19"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diagramColors" Target="../diagrams/colors1.xml"/><Relationship Id="rId14" Type="http://schemas.openxmlformats.org/officeDocument/2006/relationships/image" Target="../media/image25.jpeg"/><Relationship Id="rId22" Type="http://schemas.openxmlformats.org/officeDocument/2006/relationships/image" Target="../media/image32.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7.xml"/><Relationship Id="rId5" Type="http://schemas.openxmlformats.org/officeDocument/2006/relationships/image" Target="../media/image70.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7.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3.png"/><Relationship Id="rId2" Type="http://schemas.openxmlformats.org/officeDocument/2006/relationships/image" Target="../media/image61.png"/><Relationship Id="rId1" Type="http://schemas.openxmlformats.org/officeDocument/2006/relationships/slideLayout" Target="../slideLayouts/slideLayout4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1.png"/><Relationship Id="rId1" Type="http://schemas.openxmlformats.org/officeDocument/2006/relationships/slideLayout" Target="../slideLayouts/slideLayout30.xml"/><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1.png"/><Relationship Id="rId1" Type="http://schemas.openxmlformats.org/officeDocument/2006/relationships/slideLayout" Target="../slideLayouts/slideLayout30.xml"/><Relationship Id="rId4" Type="http://schemas.openxmlformats.org/officeDocument/2006/relationships/image" Target="../media/image37.jpg"/></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30.xml"/><Relationship Id="rId5" Type="http://schemas.openxmlformats.org/officeDocument/2006/relationships/image" Target="../media/image40.jpg"/><Relationship Id="rId4" Type="http://schemas.openxmlformats.org/officeDocument/2006/relationships/image" Target="../media/image39.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1.png"/><Relationship Id="rId1" Type="http://schemas.openxmlformats.org/officeDocument/2006/relationships/slideLayout" Target="../slideLayouts/slideLayout30.xml"/><Relationship Id="rId5" Type="http://schemas.openxmlformats.org/officeDocument/2006/relationships/image" Target="../media/image43.jpeg"/><Relationship Id="rId4"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32C95B9-3F9F-472F-8F73-1A446450CE68}"/>
              </a:ext>
            </a:extLst>
          </p:cNvPr>
          <p:cNvSpPr txBox="1"/>
          <p:nvPr/>
        </p:nvSpPr>
        <p:spPr>
          <a:xfrm>
            <a:off x="222063" y="1538158"/>
            <a:ext cx="6752493" cy="2185214"/>
          </a:xfrm>
          <a:prstGeom prst="rect">
            <a:avLst/>
          </a:prstGeom>
          <a:noFill/>
        </p:spPr>
        <p:txBody>
          <a:bodyPr wrap="square" rtlCol="0">
            <a:spAutoFit/>
          </a:bodyPr>
          <a:lstStyle/>
          <a:p>
            <a:r>
              <a:rPr lang="en-US" sz="4000" b="1" dirty="0">
                <a:ln w="15875">
                  <a:solidFill>
                    <a:schemeClr val="tx1"/>
                  </a:solidFill>
                </a:ln>
                <a:solidFill>
                  <a:schemeClr val="bg1"/>
                </a:solidFill>
                <a:latin typeface="Times New Roman" panose="02020603050405020304" pitchFamily="18" charset="0"/>
                <a:cs typeface="Times New Roman" panose="02020603050405020304" pitchFamily="18" charset="0"/>
              </a:rPr>
              <a:t>Introduction to</a:t>
            </a:r>
          </a:p>
          <a:p>
            <a:r>
              <a:rPr lang="en-US" sz="9600" b="1" dirty="0">
                <a:ln w="15875">
                  <a:solidFill>
                    <a:schemeClr val="tx1"/>
                  </a:solidFill>
                </a:ln>
                <a:solidFill>
                  <a:srgbClr val="1DA7E2"/>
                </a:solidFill>
                <a:latin typeface="Times New Roman" panose="02020603050405020304" pitchFamily="18" charset="0"/>
                <a:cs typeface="Times New Roman" panose="02020603050405020304" pitchFamily="18" charset="0"/>
              </a:rPr>
              <a:t>Bioleaching</a:t>
            </a:r>
          </a:p>
        </p:txBody>
      </p:sp>
      <p:pic>
        <p:nvPicPr>
          <p:cNvPr id="16" name="Picture 15">
            <a:extLst>
              <a:ext uri="{FF2B5EF4-FFF2-40B4-BE49-F238E27FC236}">
                <a16:creationId xmlns:a16="http://schemas.microsoft.com/office/drawing/2014/main" id="{1CA030DA-ECBC-499A-997C-A79C6F40C8C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1136" t="69714" r="13862" b="22875"/>
          <a:stretch/>
        </p:blipFill>
        <p:spPr>
          <a:xfrm>
            <a:off x="1" y="6063336"/>
            <a:ext cx="9144000" cy="794664"/>
          </a:xfrm>
          <a:prstGeom prst="rect">
            <a:avLst/>
          </a:prstGeom>
        </p:spPr>
      </p:pic>
      <p:grpSp>
        <p:nvGrpSpPr>
          <p:cNvPr id="2" name="Group 1">
            <a:extLst>
              <a:ext uri="{FF2B5EF4-FFF2-40B4-BE49-F238E27FC236}">
                <a16:creationId xmlns:a16="http://schemas.microsoft.com/office/drawing/2014/main" id="{12C1BB50-7DFD-4733-9888-02F6F926FB1D}"/>
              </a:ext>
            </a:extLst>
          </p:cNvPr>
          <p:cNvGrpSpPr/>
          <p:nvPr/>
        </p:nvGrpSpPr>
        <p:grpSpPr>
          <a:xfrm>
            <a:off x="4988737" y="-124522"/>
            <a:ext cx="4640350" cy="4816595"/>
            <a:chOff x="5589101" y="-152231"/>
            <a:chExt cx="5670620" cy="5885996"/>
          </a:xfrm>
        </p:grpSpPr>
        <p:pic>
          <p:nvPicPr>
            <p:cNvPr id="7" name="Picture 6">
              <a:extLst>
                <a:ext uri="{FF2B5EF4-FFF2-40B4-BE49-F238E27FC236}">
                  <a16:creationId xmlns:a16="http://schemas.microsoft.com/office/drawing/2014/main" id="{6CEBDCAA-B3AE-4590-89D5-FABA1255D7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569" t="24327" r="29552" b="37711"/>
            <a:stretch/>
          </p:blipFill>
          <p:spPr>
            <a:xfrm>
              <a:off x="8449660" y="2329587"/>
              <a:ext cx="1159485" cy="1048734"/>
            </a:xfrm>
            <a:prstGeom prst="rect">
              <a:avLst/>
            </a:prstGeom>
          </p:spPr>
        </p:pic>
        <p:pic>
          <p:nvPicPr>
            <p:cNvPr id="22" name="Picture 21">
              <a:extLst>
                <a:ext uri="{FF2B5EF4-FFF2-40B4-BE49-F238E27FC236}">
                  <a16:creationId xmlns:a16="http://schemas.microsoft.com/office/drawing/2014/main" id="{29166A6A-3316-4559-B7EC-F7113D5EE0BD}"/>
                </a:ext>
              </a:extLst>
            </p:cNvPr>
            <p:cNvPicPr>
              <a:picLocks noChangeAspect="1"/>
            </p:cNvPicPr>
            <p:nvPr/>
          </p:nvPicPr>
          <p:blipFill rotWithShape="1">
            <a:blip r:embed="rId5">
              <a:extLst>
                <a:ext uri="{28A0092B-C50C-407E-A947-70E740481C1C}">
                  <a14:useLocalDpi xmlns:a14="http://schemas.microsoft.com/office/drawing/2010/main" val="0"/>
                </a:ext>
              </a:extLst>
            </a:blip>
            <a:srcRect r="19513"/>
            <a:stretch/>
          </p:blipFill>
          <p:spPr>
            <a:xfrm>
              <a:off x="9715980" y="2379567"/>
              <a:ext cx="952021" cy="1182826"/>
            </a:xfrm>
            <a:prstGeom prst="rect">
              <a:avLst/>
            </a:prstGeom>
          </p:spPr>
        </p:pic>
        <p:pic>
          <p:nvPicPr>
            <p:cNvPr id="35" name="Picture 34">
              <a:extLst>
                <a:ext uri="{FF2B5EF4-FFF2-40B4-BE49-F238E27FC236}">
                  <a16:creationId xmlns:a16="http://schemas.microsoft.com/office/drawing/2014/main" id="{94014A40-9A1F-4505-9AAC-57451D7D9E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7065066">
              <a:off x="7135216" y="1012948"/>
              <a:ext cx="858489" cy="858489"/>
            </a:xfrm>
            <a:prstGeom prst="rect">
              <a:avLst/>
            </a:prstGeom>
          </p:spPr>
        </p:pic>
        <p:pic>
          <p:nvPicPr>
            <p:cNvPr id="37" name="Picture 36">
              <a:extLst>
                <a:ext uri="{FF2B5EF4-FFF2-40B4-BE49-F238E27FC236}">
                  <a16:creationId xmlns:a16="http://schemas.microsoft.com/office/drawing/2014/main" id="{ACBAED1C-0BE6-4BCF-9D8E-3159053ECB5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7271"/>
            <a:stretch/>
          </p:blipFill>
          <p:spPr>
            <a:xfrm>
              <a:off x="6833582" y="0"/>
              <a:ext cx="913268" cy="710218"/>
            </a:xfrm>
            <a:prstGeom prst="rect">
              <a:avLst/>
            </a:prstGeom>
          </p:spPr>
        </p:pic>
        <p:pic>
          <p:nvPicPr>
            <p:cNvPr id="39" name="Picture 38">
              <a:extLst>
                <a:ext uri="{FF2B5EF4-FFF2-40B4-BE49-F238E27FC236}">
                  <a16:creationId xmlns:a16="http://schemas.microsoft.com/office/drawing/2014/main" id="{93DA5266-A5EA-4AB8-BA85-3CE9E7B636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0718" y="1854099"/>
              <a:ext cx="999385" cy="1285663"/>
            </a:xfrm>
            <a:prstGeom prst="rect">
              <a:avLst/>
            </a:prstGeom>
          </p:spPr>
        </p:pic>
        <p:sp>
          <p:nvSpPr>
            <p:cNvPr id="44" name="Arc 43">
              <a:extLst>
                <a:ext uri="{FF2B5EF4-FFF2-40B4-BE49-F238E27FC236}">
                  <a16:creationId xmlns:a16="http://schemas.microsoft.com/office/drawing/2014/main" id="{513820B3-0F17-4E55-9B90-D907A86BC78E}"/>
                </a:ext>
              </a:extLst>
            </p:cNvPr>
            <p:cNvSpPr/>
            <p:nvPr/>
          </p:nvSpPr>
          <p:spPr>
            <a:xfrm rot="10800000">
              <a:off x="5589101" y="-152231"/>
              <a:ext cx="5670620" cy="5885996"/>
            </a:xfrm>
            <a:custGeom>
              <a:avLst/>
              <a:gdLst>
                <a:gd name="connsiteX0" fmla="*/ 4329754 w 8659508"/>
                <a:gd name="connsiteY0" fmla="*/ 0 h 9307336"/>
                <a:gd name="connsiteX1" fmla="*/ 8659508 w 8659508"/>
                <a:gd name="connsiteY1" fmla="*/ 4653668 h 9307336"/>
                <a:gd name="connsiteX2" fmla="*/ 4329754 w 8659508"/>
                <a:gd name="connsiteY2" fmla="*/ 4653668 h 9307336"/>
                <a:gd name="connsiteX3" fmla="*/ 4329754 w 8659508"/>
                <a:gd name="connsiteY3" fmla="*/ 0 h 9307336"/>
                <a:gd name="connsiteX0" fmla="*/ 4329754 w 8659508"/>
                <a:gd name="connsiteY0" fmla="*/ 0 h 9307336"/>
                <a:gd name="connsiteX1" fmla="*/ 8659508 w 8659508"/>
                <a:gd name="connsiteY1" fmla="*/ 4653668 h 9307336"/>
                <a:gd name="connsiteX0" fmla="*/ 0 w 4329754"/>
                <a:gd name="connsiteY0" fmla="*/ 15201 h 4668869"/>
                <a:gd name="connsiteX1" fmla="*/ 4329754 w 4329754"/>
                <a:gd name="connsiteY1" fmla="*/ 4668869 h 4668869"/>
                <a:gd name="connsiteX2" fmla="*/ 0 w 4329754"/>
                <a:gd name="connsiteY2" fmla="*/ 4668869 h 4668869"/>
                <a:gd name="connsiteX3" fmla="*/ 0 w 4329754"/>
                <a:gd name="connsiteY3" fmla="*/ 15201 h 4668869"/>
                <a:gd name="connsiteX0" fmla="*/ 0 w 4329754"/>
                <a:gd name="connsiteY0" fmla="*/ 15201 h 4668869"/>
                <a:gd name="connsiteX1" fmla="*/ 4329754 w 4329754"/>
                <a:gd name="connsiteY1" fmla="*/ 4668869 h 4668869"/>
                <a:gd name="connsiteX0" fmla="*/ 0 w 4329754"/>
                <a:gd name="connsiteY0" fmla="*/ 11201 h 4664869"/>
                <a:gd name="connsiteX1" fmla="*/ 4329754 w 4329754"/>
                <a:gd name="connsiteY1" fmla="*/ 4664869 h 4664869"/>
                <a:gd name="connsiteX2" fmla="*/ 0 w 4329754"/>
                <a:gd name="connsiteY2" fmla="*/ 4664869 h 4664869"/>
                <a:gd name="connsiteX3" fmla="*/ 0 w 4329754"/>
                <a:gd name="connsiteY3" fmla="*/ 11201 h 4664869"/>
                <a:gd name="connsiteX0" fmla="*/ 0 w 4329754"/>
                <a:gd name="connsiteY0" fmla="*/ 11201 h 4664869"/>
                <a:gd name="connsiteX1" fmla="*/ 4329754 w 4329754"/>
                <a:gd name="connsiteY1" fmla="*/ 4664869 h 4664869"/>
                <a:gd name="connsiteX0" fmla="*/ 0 w 4329754"/>
                <a:gd name="connsiteY0" fmla="*/ 0 h 4653668"/>
                <a:gd name="connsiteX1" fmla="*/ 4329754 w 4329754"/>
                <a:gd name="connsiteY1" fmla="*/ 4653668 h 4653668"/>
                <a:gd name="connsiteX2" fmla="*/ 0 w 4329754"/>
                <a:gd name="connsiteY2" fmla="*/ 4653668 h 4653668"/>
                <a:gd name="connsiteX3" fmla="*/ 0 w 4329754"/>
                <a:gd name="connsiteY3" fmla="*/ 0 h 4653668"/>
                <a:gd name="connsiteX0" fmla="*/ 0 w 4329754"/>
                <a:gd name="connsiteY0" fmla="*/ 0 h 4653668"/>
                <a:gd name="connsiteX1" fmla="*/ 4329754 w 4329754"/>
                <a:gd name="connsiteY1" fmla="*/ 4653668 h 4653668"/>
                <a:gd name="connsiteX0" fmla="*/ 0 w 4329754"/>
                <a:gd name="connsiteY0" fmla="*/ 0 h 4653668"/>
                <a:gd name="connsiteX1" fmla="*/ 4329754 w 4329754"/>
                <a:gd name="connsiteY1" fmla="*/ 4653668 h 4653668"/>
                <a:gd name="connsiteX2" fmla="*/ 0 w 4329754"/>
                <a:gd name="connsiteY2" fmla="*/ 4653668 h 4653668"/>
                <a:gd name="connsiteX3" fmla="*/ 0 w 4329754"/>
                <a:gd name="connsiteY3" fmla="*/ 0 h 4653668"/>
                <a:gd name="connsiteX0" fmla="*/ 0 w 4329754"/>
                <a:gd name="connsiteY0" fmla="*/ 0 h 4653668"/>
                <a:gd name="connsiteX1" fmla="*/ 4329754 w 4329754"/>
                <a:gd name="connsiteY1" fmla="*/ 4653668 h 4653668"/>
                <a:gd name="connsiteX0" fmla="*/ 0 w 4329754"/>
                <a:gd name="connsiteY0" fmla="*/ 0 h 4653668"/>
                <a:gd name="connsiteX1" fmla="*/ 4329754 w 4329754"/>
                <a:gd name="connsiteY1" fmla="*/ 4653668 h 4653668"/>
                <a:gd name="connsiteX2" fmla="*/ 0 w 4329754"/>
                <a:gd name="connsiteY2" fmla="*/ 4653668 h 4653668"/>
                <a:gd name="connsiteX3" fmla="*/ 0 w 4329754"/>
                <a:gd name="connsiteY3" fmla="*/ 0 h 4653668"/>
                <a:gd name="connsiteX0" fmla="*/ 0 w 4329754"/>
                <a:gd name="connsiteY0" fmla="*/ 0 h 4653668"/>
                <a:gd name="connsiteX1" fmla="*/ 4329754 w 4329754"/>
                <a:gd name="connsiteY1" fmla="*/ 4653668 h 4653668"/>
                <a:gd name="connsiteX0" fmla="*/ 0 w 4329754"/>
                <a:gd name="connsiteY0" fmla="*/ 0 h 4653668"/>
                <a:gd name="connsiteX1" fmla="*/ 4329754 w 4329754"/>
                <a:gd name="connsiteY1" fmla="*/ 4653668 h 4653668"/>
                <a:gd name="connsiteX2" fmla="*/ 0 w 4329754"/>
                <a:gd name="connsiteY2" fmla="*/ 4653668 h 4653668"/>
                <a:gd name="connsiteX3" fmla="*/ 0 w 4329754"/>
                <a:gd name="connsiteY3" fmla="*/ 0 h 4653668"/>
                <a:gd name="connsiteX0" fmla="*/ 0 w 4329754"/>
                <a:gd name="connsiteY0" fmla="*/ 0 h 4653668"/>
                <a:gd name="connsiteX1" fmla="*/ 4329754 w 4329754"/>
                <a:gd name="connsiteY1" fmla="*/ 4653668 h 4653668"/>
                <a:gd name="connsiteX0" fmla="*/ 25009 w 4354763"/>
                <a:gd name="connsiteY0" fmla="*/ 0 h 4653668"/>
                <a:gd name="connsiteX1" fmla="*/ 4354763 w 4354763"/>
                <a:gd name="connsiteY1" fmla="*/ 4653668 h 4653668"/>
                <a:gd name="connsiteX2" fmla="*/ 25009 w 4354763"/>
                <a:gd name="connsiteY2" fmla="*/ 4653668 h 4653668"/>
                <a:gd name="connsiteX3" fmla="*/ 25009 w 4354763"/>
                <a:gd name="connsiteY3" fmla="*/ 0 h 4653668"/>
                <a:gd name="connsiteX0" fmla="*/ 25009 w 4354763"/>
                <a:gd name="connsiteY0" fmla="*/ 0 h 4653668"/>
                <a:gd name="connsiteX1" fmla="*/ 4354763 w 4354763"/>
                <a:gd name="connsiteY1" fmla="*/ 4653668 h 4653668"/>
                <a:gd name="connsiteX0" fmla="*/ 25009 w 4354763"/>
                <a:gd name="connsiteY0" fmla="*/ 0 h 4653668"/>
                <a:gd name="connsiteX1" fmla="*/ 4354763 w 4354763"/>
                <a:gd name="connsiteY1" fmla="*/ 4653668 h 4653668"/>
                <a:gd name="connsiteX2" fmla="*/ 25009 w 4354763"/>
                <a:gd name="connsiteY2" fmla="*/ 4653668 h 4653668"/>
                <a:gd name="connsiteX3" fmla="*/ 25009 w 4354763"/>
                <a:gd name="connsiteY3" fmla="*/ 0 h 4653668"/>
                <a:gd name="connsiteX0" fmla="*/ 25009 w 4354763"/>
                <a:gd name="connsiteY0" fmla="*/ 0 h 4653668"/>
                <a:gd name="connsiteX1" fmla="*/ 4354763 w 4354763"/>
                <a:gd name="connsiteY1" fmla="*/ 4653668 h 4653668"/>
                <a:gd name="connsiteX0" fmla="*/ 25009 w 4567466"/>
                <a:gd name="connsiteY0" fmla="*/ 0 h 4653668"/>
                <a:gd name="connsiteX1" fmla="*/ 4354763 w 4567466"/>
                <a:gd name="connsiteY1" fmla="*/ 4653668 h 4653668"/>
                <a:gd name="connsiteX2" fmla="*/ 25009 w 4567466"/>
                <a:gd name="connsiteY2" fmla="*/ 4653668 h 4653668"/>
                <a:gd name="connsiteX3" fmla="*/ 25009 w 4567466"/>
                <a:gd name="connsiteY3" fmla="*/ 0 h 4653668"/>
                <a:gd name="connsiteX0" fmla="*/ 25009 w 4567466"/>
                <a:gd name="connsiteY0" fmla="*/ 0 h 4653668"/>
                <a:gd name="connsiteX1" fmla="*/ 4354763 w 4567466"/>
                <a:gd name="connsiteY1" fmla="*/ 4653668 h 4653668"/>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25009 w 4557423"/>
                <a:gd name="connsiteY0" fmla="*/ 125242 h 4778910"/>
                <a:gd name="connsiteX1" fmla="*/ 4354763 w 4557423"/>
                <a:gd name="connsiteY1" fmla="*/ 4778910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25009 w 4557423"/>
                <a:gd name="connsiteY0" fmla="*/ 125242 h 4778910"/>
                <a:gd name="connsiteX1" fmla="*/ 4017138 w 4557423"/>
                <a:gd name="connsiteY1" fmla="*/ 4764843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517378 w 4557423"/>
                <a:gd name="connsiteY0" fmla="*/ 913033 h 4778910"/>
                <a:gd name="connsiteX1" fmla="*/ 4017138 w 4557423"/>
                <a:gd name="connsiteY1" fmla="*/ 4764843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517378 w 4557423"/>
                <a:gd name="connsiteY0" fmla="*/ 913033 h 4778910"/>
                <a:gd name="connsiteX1" fmla="*/ 3876461 w 4557423"/>
                <a:gd name="connsiteY1" fmla="*/ 4764843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517378 w 4557423"/>
                <a:gd name="connsiteY0" fmla="*/ 913033 h 4778910"/>
                <a:gd name="connsiteX1" fmla="*/ 3876461 w 4557423"/>
                <a:gd name="connsiteY1" fmla="*/ 4764843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517378 w 4557423"/>
                <a:gd name="connsiteY0" fmla="*/ 1053710 h 4778910"/>
                <a:gd name="connsiteX1" fmla="*/ 3876461 w 4557423"/>
                <a:gd name="connsiteY1" fmla="*/ 4764843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292295 w 4557423"/>
                <a:gd name="connsiteY0" fmla="*/ 1180319 h 4778910"/>
                <a:gd name="connsiteX1" fmla="*/ 3876461 w 4557423"/>
                <a:gd name="connsiteY1" fmla="*/ 4764843 h 4778910"/>
              </a:gdLst>
              <a:ahLst/>
              <a:cxnLst>
                <a:cxn ang="0">
                  <a:pos x="connsiteX0" y="connsiteY0"/>
                </a:cxn>
                <a:cxn ang="0">
                  <a:pos x="connsiteX1" y="connsiteY1"/>
                </a:cxn>
              </a:cxnLst>
              <a:rect l="l" t="t" r="r" b="b"/>
              <a:pathLst>
                <a:path w="4557423" h="4778910" stroke="0" extrusionOk="0">
                  <a:moveTo>
                    <a:pt x="25009" y="125242"/>
                  </a:moveTo>
                  <a:cubicBezTo>
                    <a:pt x="2374063" y="-437466"/>
                    <a:pt x="5367637" y="858262"/>
                    <a:pt x="4354763" y="4778910"/>
                  </a:cubicBezTo>
                  <a:lnTo>
                    <a:pt x="25009" y="4778910"/>
                  </a:lnTo>
                  <a:cubicBezTo>
                    <a:pt x="25009" y="3227687"/>
                    <a:pt x="-31262" y="2801880"/>
                    <a:pt x="25009" y="125242"/>
                  </a:cubicBezTo>
                  <a:close/>
                </a:path>
                <a:path w="4557423" h="4778910" fill="none">
                  <a:moveTo>
                    <a:pt x="292295" y="1180319"/>
                  </a:moveTo>
                  <a:cubicBezTo>
                    <a:pt x="2683552" y="1180319"/>
                    <a:pt x="4101544" y="2054016"/>
                    <a:pt x="3876461" y="4764843"/>
                  </a:cubicBezTo>
                </a:path>
              </a:pathLst>
            </a:custGeom>
            <a:ln w="177800">
              <a:solidFill>
                <a:srgbClr val="1DA7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056730CD-6624-464C-B8F6-ABCC4EB2147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8571" t="3255" r="58884" b="24270"/>
            <a:stretch/>
          </p:blipFill>
          <p:spPr>
            <a:xfrm rot="16200000">
              <a:off x="7691759" y="-41043"/>
              <a:ext cx="2935202" cy="3017283"/>
            </a:xfrm>
            <a:prstGeom prst="rect">
              <a:avLst/>
            </a:prstGeom>
          </p:spPr>
        </p:pic>
      </p:grpSp>
      <p:sp>
        <p:nvSpPr>
          <p:cNvPr id="72" name="TextBox 71">
            <a:extLst>
              <a:ext uri="{FF2B5EF4-FFF2-40B4-BE49-F238E27FC236}">
                <a16:creationId xmlns:a16="http://schemas.microsoft.com/office/drawing/2014/main" id="{B7692B19-1424-459C-ACD0-E7006FD85088}"/>
              </a:ext>
            </a:extLst>
          </p:cNvPr>
          <p:cNvSpPr txBox="1"/>
          <p:nvPr/>
        </p:nvSpPr>
        <p:spPr>
          <a:xfrm>
            <a:off x="277475" y="232229"/>
            <a:ext cx="1018249" cy="369332"/>
          </a:xfrm>
          <a:prstGeom prst="rect">
            <a:avLst/>
          </a:prstGeom>
          <a:noFill/>
        </p:spPr>
        <p:txBody>
          <a:bodyPr wrap="square" rtlCol="0">
            <a:spAutoFit/>
          </a:bodyPr>
          <a:lstStyle/>
          <a:p>
            <a:r>
              <a:rPr lang="en-US" dirty="0">
                <a:solidFill>
                  <a:srgbClr val="1DA7E2"/>
                </a:solidFill>
                <a:latin typeface="Tw Cen MT Condensed Extra Bold" panose="020B0803020202020204" pitchFamily="34" charset="0"/>
              </a:rPr>
              <a:t>MME 351</a:t>
            </a:r>
          </a:p>
        </p:txBody>
      </p:sp>
    </p:spTree>
    <p:extLst>
      <p:ext uri="{BB962C8B-B14F-4D97-AF65-F5344CB8AC3E}">
        <p14:creationId xmlns:p14="http://schemas.microsoft.com/office/powerpoint/2010/main" val="31890796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4ABC89D4-621F-4E5E-8F46-D77F1F409C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1510" y="69490"/>
            <a:ext cx="1145041" cy="924587"/>
          </a:xfrm>
          <a:prstGeom prst="rect">
            <a:avLst/>
          </a:prstGeom>
        </p:spPr>
      </p:pic>
      <p:sp>
        <p:nvSpPr>
          <p:cNvPr id="53" name="TextBox 52">
            <a:extLst>
              <a:ext uri="{FF2B5EF4-FFF2-40B4-BE49-F238E27FC236}">
                <a16:creationId xmlns:a16="http://schemas.microsoft.com/office/drawing/2014/main" id="{2586F3DF-1B55-4F89-96FD-0026A5B1BA18}"/>
              </a:ext>
            </a:extLst>
          </p:cNvPr>
          <p:cNvSpPr txBox="1"/>
          <p:nvPr/>
        </p:nvSpPr>
        <p:spPr>
          <a:xfrm>
            <a:off x="1824038" y="1443835"/>
            <a:ext cx="5495925" cy="600164"/>
          </a:xfrm>
          <a:prstGeom prst="rect">
            <a:avLst/>
          </a:prstGeom>
          <a:noFill/>
        </p:spPr>
        <p:txBody>
          <a:bodyPr wrap="square" rtlCol="0">
            <a:spAutoFit/>
          </a:bodyPr>
          <a:lstStyle/>
          <a:p>
            <a:r>
              <a:rPr lang="en-US" sz="3300" b="1" dirty="0">
                <a:ln w="15875">
                  <a:solidFill>
                    <a:prstClr val="black"/>
                  </a:solidFill>
                </a:ln>
                <a:solidFill>
                  <a:srgbClr val="2B777A"/>
                </a:solidFill>
                <a:latin typeface="Britannic Bold" panose="020B0903060703020204" pitchFamily="34" charset="0"/>
              </a:rPr>
              <a:t>Why Consider Bioleaching?</a:t>
            </a:r>
          </a:p>
        </p:txBody>
      </p:sp>
      <p:sp>
        <p:nvSpPr>
          <p:cNvPr id="3" name="TextBox 2">
            <a:extLst>
              <a:ext uri="{FF2B5EF4-FFF2-40B4-BE49-F238E27FC236}">
                <a16:creationId xmlns:a16="http://schemas.microsoft.com/office/drawing/2014/main" id="{F11B516E-CBBC-4A5C-B52B-6B9C1243A29B}"/>
              </a:ext>
            </a:extLst>
          </p:cNvPr>
          <p:cNvSpPr txBox="1"/>
          <p:nvPr/>
        </p:nvSpPr>
        <p:spPr>
          <a:xfrm>
            <a:off x="885483" y="2358918"/>
            <a:ext cx="7373031" cy="784830"/>
          </a:xfrm>
          <a:prstGeom prst="rect">
            <a:avLst/>
          </a:prstGeom>
          <a:noFill/>
          <a:ln>
            <a:solidFill>
              <a:schemeClr val="tx1"/>
            </a:solidFill>
          </a:ln>
        </p:spPr>
        <p:txBody>
          <a:bodyPr wrap="square" rtlCol="0">
            <a:spAutoFit/>
          </a:bodyPr>
          <a:lstStyle/>
          <a:p>
            <a:pPr algn="ctr"/>
            <a:r>
              <a:rPr lang="en-US" sz="2250" dirty="0">
                <a:solidFill>
                  <a:prstClr val="black"/>
                </a:solidFill>
              </a:rPr>
              <a:t>Bioleaching has all the common benefits of hydrometallurgy </a:t>
            </a:r>
            <a:r>
              <a:rPr lang="en-US" sz="2250" b="1" dirty="0">
                <a:solidFill>
                  <a:srgbClr val="2B777A"/>
                </a:solidFill>
              </a:rPr>
              <a:t>with added conveniences</a:t>
            </a:r>
            <a:r>
              <a:rPr lang="en-US" sz="2250" dirty="0">
                <a:solidFill>
                  <a:prstClr val="black"/>
                </a:solidFill>
              </a:rPr>
              <a:t>! </a:t>
            </a:r>
          </a:p>
        </p:txBody>
      </p:sp>
      <p:sp>
        <p:nvSpPr>
          <p:cNvPr id="5" name="TextBox 4">
            <a:extLst>
              <a:ext uri="{FF2B5EF4-FFF2-40B4-BE49-F238E27FC236}">
                <a16:creationId xmlns:a16="http://schemas.microsoft.com/office/drawing/2014/main" id="{5F62FFAF-9C18-4942-8635-DDACA780C5E1}"/>
              </a:ext>
            </a:extLst>
          </p:cNvPr>
          <p:cNvSpPr txBox="1"/>
          <p:nvPr/>
        </p:nvSpPr>
        <p:spPr>
          <a:xfrm>
            <a:off x="625928" y="3429000"/>
            <a:ext cx="7892143" cy="2169825"/>
          </a:xfrm>
          <a:prstGeom prst="rect">
            <a:avLst/>
          </a:prstGeom>
          <a:noFill/>
        </p:spPr>
        <p:txBody>
          <a:bodyPr wrap="square" rtlCol="0">
            <a:spAutoFit/>
          </a:bodyPr>
          <a:lstStyle/>
          <a:p>
            <a:pPr algn="just"/>
            <a:r>
              <a:rPr lang="en-US" sz="2250" b="1" dirty="0">
                <a:solidFill>
                  <a:srgbClr val="0790D8"/>
                </a:solidFill>
              </a:rPr>
              <a:t>Environmental Advantages</a:t>
            </a:r>
            <a:r>
              <a:rPr lang="en-US" sz="2250" dirty="0">
                <a:solidFill>
                  <a:prstClr val="black"/>
                </a:solidFill>
              </a:rPr>
              <a:t>: This process is more </a:t>
            </a:r>
            <a:r>
              <a:rPr lang="en-US" sz="2250" b="1" dirty="0">
                <a:solidFill>
                  <a:prstClr val="black"/>
                </a:solidFill>
              </a:rPr>
              <a:t>environment-friendly</a:t>
            </a:r>
            <a:r>
              <a:rPr lang="en-US" sz="2250" dirty="0">
                <a:solidFill>
                  <a:prstClr val="black"/>
                </a:solidFill>
              </a:rPr>
              <a:t> than traditional methods. No Sulphur-dioxide is produced Less landscape damage occurs, since the </a:t>
            </a:r>
            <a:r>
              <a:rPr lang="en-US" sz="2250" b="1" dirty="0">
                <a:solidFill>
                  <a:prstClr val="black"/>
                </a:solidFill>
              </a:rPr>
              <a:t>bacteria grow naturally</a:t>
            </a:r>
            <a:r>
              <a:rPr lang="en-US" sz="2250" dirty="0">
                <a:solidFill>
                  <a:prstClr val="black"/>
                </a:solidFill>
              </a:rPr>
              <a:t>, and the mine and surrounding area can be left relatively untouched. As the bacteria breed in the conditions of the mine, they are </a:t>
            </a:r>
            <a:r>
              <a:rPr lang="en-US" sz="2250" b="1" dirty="0">
                <a:solidFill>
                  <a:prstClr val="black"/>
                </a:solidFill>
              </a:rPr>
              <a:t>easily cultivated and recycled</a:t>
            </a:r>
            <a:r>
              <a:rPr lang="en-US" sz="2250" dirty="0">
                <a:solidFill>
                  <a:prstClr val="black"/>
                </a:solidFill>
              </a:rPr>
              <a:t>.</a:t>
            </a:r>
          </a:p>
        </p:txBody>
      </p:sp>
      <p:sp>
        <p:nvSpPr>
          <p:cNvPr id="28" name="Rectangle 27">
            <a:extLst>
              <a:ext uri="{FF2B5EF4-FFF2-40B4-BE49-F238E27FC236}">
                <a16:creationId xmlns:a16="http://schemas.microsoft.com/office/drawing/2014/main" id="{7647095D-FFA6-4551-9AA9-992251B49BF9}"/>
              </a:ext>
            </a:extLst>
          </p:cNvPr>
          <p:cNvSpPr/>
          <p:nvPr/>
        </p:nvSpPr>
        <p:spPr>
          <a:xfrm>
            <a:off x="0" y="5510893"/>
            <a:ext cx="1335511" cy="48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 name="Rectangle 6"/>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57639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4ABC89D4-621F-4E5E-8F46-D77F1F409C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69349" y="75516"/>
            <a:ext cx="1145041" cy="924587"/>
          </a:xfrm>
          <a:prstGeom prst="rect">
            <a:avLst/>
          </a:prstGeom>
        </p:spPr>
      </p:pic>
      <p:sp>
        <p:nvSpPr>
          <p:cNvPr id="53" name="TextBox 52">
            <a:extLst>
              <a:ext uri="{FF2B5EF4-FFF2-40B4-BE49-F238E27FC236}">
                <a16:creationId xmlns:a16="http://schemas.microsoft.com/office/drawing/2014/main" id="{2586F3DF-1B55-4F89-96FD-0026A5B1BA18}"/>
              </a:ext>
            </a:extLst>
          </p:cNvPr>
          <p:cNvSpPr txBox="1"/>
          <p:nvPr/>
        </p:nvSpPr>
        <p:spPr>
          <a:xfrm>
            <a:off x="1824038" y="1301786"/>
            <a:ext cx="5495925" cy="600164"/>
          </a:xfrm>
          <a:prstGeom prst="rect">
            <a:avLst/>
          </a:prstGeom>
          <a:noFill/>
        </p:spPr>
        <p:txBody>
          <a:bodyPr wrap="square" rtlCol="0">
            <a:spAutoFit/>
          </a:bodyPr>
          <a:lstStyle/>
          <a:p>
            <a:r>
              <a:rPr lang="en-US" sz="3300" b="1" dirty="0">
                <a:ln w="15875">
                  <a:solidFill>
                    <a:prstClr val="black"/>
                  </a:solidFill>
                </a:ln>
                <a:solidFill>
                  <a:srgbClr val="2B777A"/>
                </a:solidFill>
                <a:latin typeface="Britannic Bold" panose="020B0903060703020204" pitchFamily="34" charset="0"/>
              </a:rPr>
              <a:t>Why Consider Bioleaching?</a:t>
            </a:r>
          </a:p>
        </p:txBody>
      </p:sp>
      <p:sp>
        <p:nvSpPr>
          <p:cNvPr id="5" name="TextBox 4">
            <a:extLst>
              <a:ext uri="{FF2B5EF4-FFF2-40B4-BE49-F238E27FC236}">
                <a16:creationId xmlns:a16="http://schemas.microsoft.com/office/drawing/2014/main" id="{5F62FFAF-9C18-4942-8635-DDACA780C5E1}"/>
              </a:ext>
            </a:extLst>
          </p:cNvPr>
          <p:cNvSpPr txBox="1"/>
          <p:nvPr/>
        </p:nvSpPr>
        <p:spPr>
          <a:xfrm>
            <a:off x="549728" y="2528754"/>
            <a:ext cx="7892143" cy="1477328"/>
          </a:xfrm>
          <a:prstGeom prst="rect">
            <a:avLst/>
          </a:prstGeom>
          <a:noFill/>
        </p:spPr>
        <p:txBody>
          <a:bodyPr wrap="square" rtlCol="0">
            <a:spAutoFit/>
          </a:bodyPr>
          <a:lstStyle/>
          <a:p>
            <a:pPr algn="just"/>
            <a:r>
              <a:rPr lang="en-US" sz="2250" b="1" dirty="0">
                <a:solidFill>
                  <a:srgbClr val="0790D8"/>
                </a:solidFill>
              </a:rPr>
              <a:t>Economical Advantages</a:t>
            </a:r>
            <a:r>
              <a:rPr lang="en-US" sz="2250" dirty="0">
                <a:solidFill>
                  <a:prstClr val="black"/>
                </a:solidFill>
              </a:rPr>
              <a:t>: Bioleaching is in general </a:t>
            </a:r>
            <a:r>
              <a:rPr lang="en-US" sz="2250" b="1" dirty="0">
                <a:solidFill>
                  <a:prstClr val="black"/>
                </a:solidFill>
              </a:rPr>
              <a:t>simpler</a:t>
            </a:r>
            <a:r>
              <a:rPr lang="en-US" sz="2250" dirty="0">
                <a:solidFill>
                  <a:prstClr val="black"/>
                </a:solidFill>
              </a:rPr>
              <a:t> and, therefore, </a:t>
            </a:r>
            <a:r>
              <a:rPr lang="en-US" sz="2250" b="1" dirty="0">
                <a:solidFill>
                  <a:prstClr val="black"/>
                </a:solidFill>
              </a:rPr>
              <a:t>cheaper</a:t>
            </a:r>
            <a:r>
              <a:rPr lang="en-US" sz="2250" dirty="0">
                <a:solidFill>
                  <a:prstClr val="black"/>
                </a:solidFill>
              </a:rPr>
              <a:t> to operate and maintain than traditional processes, since fewer specialists are needed to operate complex chemical plants.</a:t>
            </a:r>
          </a:p>
        </p:txBody>
      </p:sp>
      <p:sp>
        <p:nvSpPr>
          <p:cNvPr id="6" name="TextBox 5">
            <a:extLst>
              <a:ext uri="{FF2B5EF4-FFF2-40B4-BE49-F238E27FC236}">
                <a16:creationId xmlns:a16="http://schemas.microsoft.com/office/drawing/2014/main" id="{B4B9638F-A7E3-4768-B965-2EDE16A61FAE}"/>
              </a:ext>
            </a:extLst>
          </p:cNvPr>
          <p:cNvSpPr txBox="1"/>
          <p:nvPr/>
        </p:nvSpPr>
        <p:spPr>
          <a:xfrm>
            <a:off x="549727" y="4091854"/>
            <a:ext cx="7892143" cy="1477328"/>
          </a:xfrm>
          <a:prstGeom prst="rect">
            <a:avLst/>
          </a:prstGeom>
          <a:noFill/>
        </p:spPr>
        <p:txBody>
          <a:bodyPr wrap="square" rtlCol="0">
            <a:spAutoFit/>
          </a:bodyPr>
          <a:lstStyle/>
          <a:p>
            <a:pPr algn="just"/>
            <a:r>
              <a:rPr lang="en-US" sz="2250" b="1" dirty="0">
                <a:solidFill>
                  <a:srgbClr val="0790D8"/>
                </a:solidFill>
              </a:rPr>
              <a:t>Complex Ores</a:t>
            </a:r>
            <a:r>
              <a:rPr lang="en-US" sz="2250" dirty="0">
                <a:solidFill>
                  <a:prstClr val="black"/>
                </a:solidFill>
              </a:rPr>
              <a:t>: Significant advantage of bioleaching method is found in the pretreatment of </a:t>
            </a:r>
            <a:r>
              <a:rPr lang="en-US" sz="2250" b="1" dirty="0">
                <a:solidFill>
                  <a:prstClr val="black"/>
                </a:solidFill>
              </a:rPr>
              <a:t>refractory gold </a:t>
            </a:r>
            <a:r>
              <a:rPr lang="en-US" sz="2250" dirty="0">
                <a:solidFill>
                  <a:prstClr val="black"/>
                </a:solidFill>
              </a:rPr>
              <a:t>in ores and concentrates with </a:t>
            </a:r>
            <a:r>
              <a:rPr lang="en-US" sz="2250" b="1" dirty="0">
                <a:solidFill>
                  <a:prstClr val="black"/>
                </a:solidFill>
              </a:rPr>
              <a:t>high arsenic content</a:t>
            </a:r>
            <a:r>
              <a:rPr lang="en-US" sz="2250" dirty="0">
                <a:solidFill>
                  <a:prstClr val="black"/>
                </a:solidFill>
              </a:rPr>
              <a:t>. This is because, the </a:t>
            </a:r>
            <a:r>
              <a:rPr lang="en-US" sz="2250" b="1" dirty="0">
                <a:solidFill>
                  <a:prstClr val="black"/>
                </a:solidFill>
              </a:rPr>
              <a:t>bacteria</a:t>
            </a:r>
            <a:r>
              <a:rPr lang="en-US" sz="2250" dirty="0">
                <a:solidFill>
                  <a:prstClr val="black"/>
                </a:solidFill>
              </a:rPr>
              <a:t> tends to </a:t>
            </a:r>
            <a:r>
              <a:rPr lang="en-US" sz="2250" b="1" dirty="0">
                <a:solidFill>
                  <a:prstClr val="black"/>
                </a:solidFill>
              </a:rPr>
              <a:t>attract the arsenic </a:t>
            </a:r>
            <a:r>
              <a:rPr lang="en-US" sz="2250" dirty="0">
                <a:solidFill>
                  <a:prstClr val="black"/>
                </a:solidFill>
              </a:rPr>
              <a:t>minerals and oxidizes it</a:t>
            </a:r>
          </a:p>
        </p:txBody>
      </p:sp>
      <p:sp>
        <p:nvSpPr>
          <p:cNvPr id="7" name="Rectangle 6">
            <a:extLst>
              <a:ext uri="{FF2B5EF4-FFF2-40B4-BE49-F238E27FC236}">
                <a16:creationId xmlns:a16="http://schemas.microsoft.com/office/drawing/2014/main" id="{B6388A11-15FF-4998-92AF-1723E5DEEC30}"/>
              </a:ext>
            </a:extLst>
          </p:cNvPr>
          <p:cNvSpPr/>
          <p:nvPr/>
        </p:nvSpPr>
        <p:spPr>
          <a:xfrm>
            <a:off x="0" y="5510893"/>
            <a:ext cx="1335511" cy="48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 name="Rectangle 7"/>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179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
        <p:nvSpPr>
          <p:cNvPr id="4" name="Rounded Rectangle 3"/>
          <p:cNvSpPr/>
          <p:nvPr/>
        </p:nvSpPr>
        <p:spPr>
          <a:xfrm>
            <a:off x="2128720" y="4803345"/>
            <a:ext cx="6920847" cy="1679755"/>
          </a:xfrm>
          <a:prstGeom prst="roundRect">
            <a:avLst/>
          </a:prstGeom>
          <a:solidFill>
            <a:srgbClr val="1B2D2D">
              <a:alpha val="74000"/>
            </a:srgb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5" name="TextBox 4"/>
          <p:cNvSpPr txBox="1"/>
          <p:nvPr/>
        </p:nvSpPr>
        <p:spPr>
          <a:xfrm>
            <a:off x="1363859" y="4913440"/>
            <a:ext cx="8450567" cy="1569660"/>
          </a:xfrm>
          <a:prstGeom prst="rect">
            <a:avLst/>
          </a:prstGeom>
          <a:noFill/>
        </p:spPr>
        <p:txBody>
          <a:bodyPr wrap="square" rtlCol="0">
            <a:spAutoFit/>
          </a:bodyPr>
          <a:lstStyle/>
          <a:p>
            <a:pPr algn="ctr"/>
            <a:r>
              <a:rPr lang="en-US" sz="4800" b="1" dirty="0">
                <a:solidFill>
                  <a:schemeClr val="bg1"/>
                </a:solidFill>
                <a:effectLst>
                  <a:outerShdw blurRad="38100" dist="38100" dir="2700000" algn="tl">
                    <a:srgbClr val="000000">
                      <a:alpha val="43137"/>
                    </a:srgbClr>
                  </a:outerShdw>
                </a:effectLst>
              </a:rPr>
              <a:t>MICROORGANISMS</a:t>
            </a:r>
          </a:p>
          <a:p>
            <a:pPr algn="ctr"/>
            <a:r>
              <a:rPr lang="en-US" sz="4800" b="1" dirty="0">
                <a:solidFill>
                  <a:schemeClr val="bg1"/>
                </a:solidFill>
                <a:effectLst>
                  <a:outerShdw blurRad="38100" dist="38100" dir="2700000" algn="tl">
                    <a:srgbClr val="000000">
                      <a:alpha val="43137"/>
                    </a:srgbClr>
                  </a:outerShdw>
                </a:effectLst>
              </a:rPr>
              <a:t>INVOLVED IN LEACHING</a:t>
            </a:r>
          </a:p>
        </p:txBody>
      </p:sp>
    </p:spTree>
    <p:extLst>
      <p:ext uri="{BB962C8B-B14F-4D97-AF65-F5344CB8AC3E}">
        <p14:creationId xmlns:p14="http://schemas.microsoft.com/office/powerpoint/2010/main" val="2590798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365195" y="69492"/>
            <a:ext cx="7177135" cy="646331"/>
          </a:xfrm>
          <a:prstGeom prst="rect">
            <a:avLst/>
          </a:prstGeom>
          <a:noFill/>
        </p:spPr>
        <p:txBody>
          <a:bodyPr wrap="square" rtlCol="0">
            <a:spAutoFit/>
          </a:bodyPr>
          <a:lstStyle/>
          <a:p>
            <a:r>
              <a:rPr lang="en-US" sz="3600" b="1" dirty="0">
                <a:solidFill>
                  <a:srgbClr val="236564"/>
                </a:solidFill>
                <a:effectLst>
                  <a:outerShdw blurRad="38100" dist="38100" dir="2700000" algn="tl">
                    <a:srgbClr val="000000">
                      <a:alpha val="43137"/>
                    </a:srgbClr>
                  </a:outerShdw>
                </a:effectLst>
              </a:rPr>
              <a:t>Commonly Used Microorganism:</a:t>
            </a:r>
          </a:p>
        </p:txBody>
      </p:sp>
      <p:sp>
        <p:nvSpPr>
          <p:cNvPr id="10" name="Freeform 9"/>
          <p:cNvSpPr/>
          <p:nvPr/>
        </p:nvSpPr>
        <p:spPr>
          <a:xfrm>
            <a:off x="2078314" y="1142050"/>
            <a:ext cx="6296027" cy="1090268"/>
          </a:xfrm>
          <a:custGeom>
            <a:avLst/>
            <a:gdLst>
              <a:gd name="connsiteX0" fmla="*/ 0 w 6296027"/>
              <a:gd name="connsiteY0" fmla="*/ 0 h 1090266"/>
              <a:gd name="connsiteX1" fmla="*/ 5750894 w 6296027"/>
              <a:gd name="connsiteY1" fmla="*/ 0 h 1090266"/>
              <a:gd name="connsiteX2" fmla="*/ 6296027 w 6296027"/>
              <a:gd name="connsiteY2" fmla="*/ 545133 h 1090266"/>
              <a:gd name="connsiteX3" fmla="*/ 5750894 w 6296027"/>
              <a:gd name="connsiteY3" fmla="*/ 1090266 h 1090266"/>
              <a:gd name="connsiteX4" fmla="*/ 0 w 6296027"/>
              <a:gd name="connsiteY4" fmla="*/ 1090266 h 1090266"/>
              <a:gd name="connsiteX5" fmla="*/ 0 w 6296027"/>
              <a:gd name="connsiteY5" fmla="*/ 0 h 109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027" h="1090266">
                <a:moveTo>
                  <a:pt x="6296027" y="1090265"/>
                </a:moveTo>
                <a:lnTo>
                  <a:pt x="545133" y="1090265"/>
                </a:lnTo>
                <a:lnTo>
                  <a:pt x="0" y="545133"/>
                </a:lnTo>
                <a:lnTo>
                  <a:pt x="545133" y="1"/>
                </a:lnTo>
                <a:lnTo>
                  <a:pt x="6296027" y="1"/>
                </a:lnTo>
                <a:lnTo>
                  <a:pt x="6296027" y="1090265"/>
                </a:lnTo>
                <a:close/>
              </a:path>
            </a:pathLst>
          </a:custGeom>
          <a:solidFill>
            <a:srgbClr val="246665"/>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txBody>
          <a:bodyPr spcFirstLastPara="0" vert="horz" wrap="square" lIns="753343" tIns="140971" rIns="263144" bIns="140971" numCol="1" spcCol="1270" anchor="ctr" anchorCtr="0">
            <a:noAutofit/>
          </a:bodyPr>
          <a:lstStyle/>
          <a:p>
            <a:pPr lvl="0" algn="ctr" defTabSz="1644650">
              <a:lnSpc>
                <a:spcPct val="90000"/>
              </a:lnSpc>
              <a:spcBef>
                <a:spcPct val="0"/>
              </a:spcBef>
              <a:spcAft>
                <a:spcPct val="35000"/>
              </a:spcAft>
            </a:pPr>
            <a:r>
              <a:rPr lang="en-US" sz="3700" i="1" kern="1200" dirty="0"/>
              <a:t>Thiobacillus ferrooxidans</a:t>
            </a:r>
          </a:p>
        </p:txBody>
      </p:sp>
      <p:sp>
        <p:nvSpPr>
          <p:cNvPr id="11" name="Oval 10"/>
          <p:cNvSpPr/>
          <p:nvPr/>
        </p:nvSpPr>
        <p:spPr>
          <a:xfrm>
            <a:off x="1533181" y="1142051"/>
            <a:ext cx="1090266" cy="1090266"/>
          </a:xfrm>
          <a:prstGeom prst="ellipse">
            <a:avLst/>
          </a:prstGeom>
          <a:blipFill rotWithShape="1">
            <a:blip r:embed="rId3"/>
            <a:stretch>
              <a:fillRect/>
            </a:stretch>
          </a:blipFill>
        </p:spPr>
        <p:style>
          <a:lnRef idx="0">
            <a:schemeClr val="lt2">
              <a:hueOff val="0"/>
              <a:satOff val="0"/>
              <a:lumOff val="0"/>
              <a:alphaOff val="0"/>
            </a:schemeClr>
          </a:lnRef>
          <a:fillRef idx="1">
            <a:scrgbClr r="0" g="0" b="0"/>
          </a:fillRef>
          <a:effectRef idx="2">
            <a:schemeClr val="dk2">
              <a:tint val="50000"/>
              <a:hueOff val="0"/>
              <a:satOff val="0"/>
              <a:lumOff val="0"/>
              <a:alphaOff val="0"/>
            </a:schemeClr>
          </a:effectRef>
          <a:fontRef idx="minor">
            <a:schemeClr val="lt2">
              <a:hueOff val="0"/>
              <a:satOff val="0"/>
              <a:lumOff val="0"/>
              <a:alphaOff val="0"/>
            </a:schemeClr>
          </a:fontRef>
        </p:style>
        <p:txBody>
          <a:bodyPr/>
          <a:lstStyle/>
          <a:p>
            <a:endParaRPr lang="en-US"/>
          </a:p>
        </p:txBody>
      </p:sp>
      <p:sp>
        <p:nvSpPr>
          <p:cNvPr id="12" name="Freeform 11"/>
          <p:cNvSpPr/>
          <p:nvPr/>
        </p:nvSpPr>
        <p:spPr>
          <a:xfrm>
            <a:off x="2078314" y="2557770"/>
            <a:ext cx="6296027" cy="1090267"/>
          </a:xfrm>
          <a:custGeom>
            <a:avLst/>
            <a:gdLst>
              <a:gd name="connsiteX0" fmla="*/ 0 w 6296027"/>
              <a:gd name="connsiteY0" fmla="*/ 0 h 1090266"/>
              <a:gd name="connsiteX1" fmla="*/ 5750894 w 6296027"/>
              <a:gd name="connsiteY1" fmla="*/ 0 h 1090266"/>
              <a:gd name="connsiteX2" fmla="*/ 6296027 w 6296027"/>
              <a:gd name="connsiteY2" fmla="*/ 545133 h 1090266"/>
              <a:gd name="connsiteX3" fmla="*/ 5750894 w 6296027"/>
              <a:gd name="connsiteY3" fmla="*/ 1090266 h 1090266"/>
              <a:gd name="connsiteX4" fmla="*/ 0 w 6296027"/>
              <a:gd name="connsiteY4" fmla="*/ 1090266 h 1090266"/>
              <a:gd name="connsiteX5" fmla="*/ 0 w 6296027"/>
              <a:gd name="connsiteY5" fmla="*/ 0 h 109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027" h="1090266">
                <a:moveTo>
                  <a:pt x="6296027" y="1090265"/>
                </a:moveTo>
                <a:lnTo>
                  <a:pt x="545133" y="1090265"/>
                </a:lnTo>
                <a:lnTo>
                  <a:pt x="0" y="545133"/>
                </a:lnTo>
                <a:lnTo>
                  <a:pt x="545133" y="1"/>
                </a:lnTo>
                <a:lnTo>
                  <a:pt x="6296027" y="1"/>
                </a:lnTo>
                <a:lnTo>
                  <a:pt x="6296027" y="1090265"/>
                </a:lnTo>
                <a:close/>
              </a:path>
            </a:pathLst>
          </a:custGeom>
          <a:solidFill>
            <a:srgbClr val="246665"/>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txBody>
          <a:bodyPr spcFirstLastPara="0" vert="horz" wrap="square" lIns="753343" tIns="140970" rIns="263144" bIns="140971" numCol="1" spcCol="1270" anchor="ctr" anchorCtr="0">
            <a:noAutofit/>
          </a:bodyPr>
          <a:lstStyle/>
          <a:p>
            <a:pPr lvl="0" algn="ctr" defTabSz="1644650">
              <a:lnSpc>
                <a:spcPct val="90000"/>
              </a:lnSpc>
              <a:spcBef>
                <a:spcPct val="0"/>
              </a:spcBef>
              <a:spcAft>
                <a:spcPct val="35000"/>
              </a:spcAft>
            </a:pPr>
            <a:r>
              <a:rPr lang="en-US" sz="3700" i="1" kern="1200" dirty="0"/>
              <a:t>Thiobacillus thiooxidans</a:t>
            </a:r>
            <a:endParaRPr lang="en-US" sz="3700" kern="1200" dirty="0"/>
          </a:p>
        </p:txBody>
      </p:sp>
      <p:sp>
        <p:nvSpPr>
          <p:cNvPr id="13" name="Oval 12"/>
          <p:cNvSpPr/>
          <p:nvPr/>
        </p:nvSpPr>
        <p:spPr>
          <a:xfrm>
            <a:off x="1533181" y="2557770"/>
            <a:ext cx="1090266" cy="1090266"/>
          </a:xfrm>
          <a:prstGeom prst="ellipse">
            <a:avLst/>
          </a:prstGeom>
          <a:blipFill rotWithShape="1">
            <a:blip r:embed="rId4"/>
            <a:stretch>
              <a:fillRect/>
            </a:stretch>
          </a:blipFill>
        </p:spPr>
        <p:style>
          <a:lnRef idx="0">
            <a:schemeClr val="lt2">
              <a:hueOff val="0"/>
              <a:satOff val="0"/>
              <a:lumOff val="0"/>
              <a:alphaOff val="0"/>
            </a:schemeClr>
          </a:lnRef>
          <a:fillRef idx="1">
            <a:scrgbClr r="0" g="0" b="0"/>
          </a:fillRef>
          <a:effectRef idx="2">
            <a:schemeClr val="dk2">
              <a:tint val="50000"/>
              <a:hueOff val="0"/>
              <a:satOff val="0"/>
              <a:lumOff val="0"/>
              <a:alphaOff val="0"/>
            </a:schemeClr>
          </a:effectRef>
          <a:fontRef idx="minor">
            <a:schemeClr val="lt2">
              <a:hueOff val="0"/>
              <a:satOff val="0"/>
              <a:lumOff val="0"/>
              <a:alphaOff val="0"/>
            </a:schemeClr>
          </a:fontRef>
        </p:style>
        <p:txBody>
          <a:bodyPr/>
          <a:lstStyle/>
          <a:p>
            <a:endParaRPr lang="en-US"/>
          </a:p>
        </p:txBody>
      </p:sp>
      <p:sp>
        <p:nvSpPr>
          <p:cNvPr id="14" name="Freeform 13"/>
          <p:cNvSpPr/>
          <p:nvPr/>
        </p:nvSpPr>
        <p:spPr>
          <a:xfrm>
            <a:off x="2078314" y="3973487"/>
            <a:ext cx="6296027" cy="1090267"/>
          </a:xfrm>
          <a:custGeom>
            <a:avLst/>
            <a:gdLst>
              <a:gd name="connsiteX0" fmla="*/ 0 w 6296027"/>
              <a:gd name="connsiteY0" fmla="*/ 0 h 1090266"/>
              <a:gd name="connsiteX1" fmla="*/ 5750894 w 6296027"/>
              <a:gd name="connsiteY1" fmla="*/ 0 h 1090266"/>
              <a:gd name="connsiteX2" fmla="*/ 6296027 w 6296027"/>
              <a:gd name="connsiteY2" fmla="*/ 545133 h 1090266"/>
              <a:gd name="connsiteX3" fmla="*/ 5750894 w 6296027"/>
              <a:gd name="connsiteY3" fmla="*/ 1090266 h 1090266"/>
              <a:gd name="connsiteX4" fmla="*/ 0 w 6296027"/>
              <a:gd name="connsiteY4" fmla="*/ 1090266 h 1090266"/>
              <a:gd name="connsiteX5" fmla="*/ 0 w 6296027"/>
              <a:gd name="connsiteY5" fmla="*/ 0 h 109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027" h="1090266">
                <a:moveTo>
                  <a:pt x="6296027" y="1090265"/>
                </a:moveTo>
                <a:lnTo>
                  <a:pt x="545133" y="1090265"/>
                </a:lnTo>
                <a:lnTo>
                  <a:pt x="0" y="545133"/>
                </a:lnTo>
                <a:lnTo>
                  <a:pt x="545133" y="1"/>
                </a:lnTo>
                <a:lnTo>
                  <a:pt x="6296027" y="1"/>
                </a:lnTo>
                <a:lnTo>
                  <a:pt x="6296027" y="1090265"/>
                </a:lnTo>
                <a:close/>
              </a:path>
            </a:pathLst>
          </a:custGeom>
          <a:solidFill>
            <a:srgbClr val="246665"/>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txBody>
          <a:bodyPr spcFirstLastPara="0" vert="horz" wrap="square" lIns="753343" tIns="140971" rIns="263144" bIns="140970" numCol="1" spcCol="1270" anchor="ctr" anchorCtr="0">
            <a:noAutofit/>
          </a:bodyPr>
          <a:lstStyle/>
          <a:p>
            <a:pPr lvl="0" algn="ctr" defTabSz="1644650">
              <a:lnSpc>
                <a:spcPct val="90000"/>
              </a:lnSpc>
              <a:spcBef>
                <a:spcPct val="0"/>
              </a:spcBef>
              <a:spcAft>
                <a:spcPct val="35000"/>
              </a:spcAft>
            </a:pPr>
            <a:r>
              <a:rPr lang="en-US" sz="3700" i="1" kern="1200" dirty="0"/>
              <a:t>Leptospirillum ferrooxidans </a:t>
            </a:r>
          </a:p>
        </p:txBody>
      </p:sp>
      <p:sp>
        <p:nvSpPr>
          <p:cNvPr id="15" name="Oval 14"/>
          <p:cNvSpPr/>
          <p:nvPr/>
        </p:nvSpPr>
        <p:spPr>
          <a:xfrm>
            <a:off x="1533181" y="3973488"/>
            <a:ext cx="1090266" cy="1090266"/>
          </a:xfrm>
          <a:prstGeom prst="ellipse">
            <a:avLst/>
          </a:prstGeom>
          <a:blipFill rotWithShape="1">
            <a:blip r:embed="rId5"/>
            <a:stretch>
              <a:fillRect/>
            </a:stretch>
          </a:blipFill>
        </p:spPr>
        <p:style>
          <a:lnRef idx="0">
            <a:schemeClr val="lt2">
              <a:hueOff val="0"/>
              <a:satOff val="0"/>
              <a:lumOff val="0"/>
              <a:alphaOff val="0"/>
            </a:schemeClr>
          </a:lnRef>
          <a:fillRef idx="1">
            <a:scrgbClr r="0" g="0" b="0"/>
          </a:fillRef>
          <a:effectRef idx="2">
            <a:schemeClr val="dk2">
              <a:tint val="50000"/>
              <a:hueOff val="0"/>
              <a:satOff val="0"/>
              <a:lumOff val="0"/>
              <a:alphaOff val="0"/>
            </a:schemeClr>
          </a:effectRef>
          <a:fontRef idx="minor">
            <a:schemeClr val="lt2">
              <a:hueOff val="0"/>
              <a:satOff val="0"/>
              <a:lumOff val="0"/>
              <a:alphaOff val="0"/>
            </a:schemeClr>
          </a:fontRef>
        </p:style>
        <p:txBody>
          <a:bodyPr/>
          <a:lstStyle/>
          <a:p>
            <a:endParaRPr lang="en-US"/>
          </a:p>
        </p:txBody>
      </p:sp>
      <p:sp>
        <p:nvSpPr>
          <p:cNvPr id="16" name="Freeform 15"/>
          <p:cNvSpPr/>
          <p:nvPr/>
        </p:nvSpPr>
        <p:spPr>
          <a:xfrm>
            <a:off x="2078314" y="5389206"/>
            <a:ext cx="6296028" cy="1090267"/>
          </a:xfrm>
          <a:custGeom>
            <a:avLst/>
            <a:gdLst>
              <a:gd name="connsiteX0" fmla="*/ 0 w 6296027"/>
              <a:gd name="connsiteY0" fmla="*/ 0 h 1090266"/>
              <a:gd name="connsiteX1" fmla="*/ 5750894 w 6296027"/>
              <a:gd name="connsiteY1" fmla="*/ 0 h 1090266"/>
              <a:gd name="connsiteX2" fmla="*/ 6296027 w 6296027"/>
              <a:gd name="connsiteY2" fmla="*/ 545133 h 1090266"/>
              <a:gd name="connsiteX3" fmla="*/ 5750894 w 6296027"/>
              <a:gd name="connsiteY3" fmla="*/ 1090266 h 1090266"/>
              <a:gd name="connsiteX4" fmla="*/ 0 w 6296027"/>
              <a:gd name="connsiteY4" fmla="*/ 1090266 h 1090266"/>
              <a:gd name="connsiteX5" fmla="*/ 0 w 6296027"/>
              <a:gd name="connsiteY5" fmla="*/ 0 h 109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027" h="1090266">
                <a:moveTo>
                  <a:pt x="6296027" y="1090265"/>
                </a:moveTo>
                <a:lnTo>
                  <a:pt x="545133" y="1090265"/>
                </a:lnTo>
                <a:lnTo>
                  <a:pt x="0" y="545133"/>
                </a:lnTo>
                <a:lnTo>
                  <a:pt x="545133" y="1"/>
                </a:lnTo>
                <a:lnTo>
                  <a:pt x="6296027" y="1"/>
                </a:lnTo>
                <a:lnTo>
                  <a:pt x="6296027" y="1090265"/>
                </a:lnTo>
                <a:close/>
              </a:path>
            </a:pathLst>
          </a:custGeom>
          <a:solidFill>
            <a:srgbClr val="246665"/>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txBody>
          <a:bodyPr spcFirstLastPara="0" vert="horz" wrap="square" lIns="753343" tIns="140971" rIns="263145" bIns="140970" numCol="1" spcCol="1270" anchor="ctr" anchorCtr="0">
            <a:noAutofit/>
          </a:bodyPr>
          <a:lstStyle/>
          <a:p>
            <a:pPr lvl="0" algn="ctr" defTabSz="1644650">
              <a:lnSpc>
                <a:spcPct val="90000"/>
              </a:lnSpc>
              <a:spcBef>
                <a:spcPct val="0"/>
              </a:spcBef>
              <a:spcAft>
                <a:spcPct val="35000"/>
              </a:spcAft>
            </a:pPr>
            <a:r>
              <a:rPr lang="en-US" sz="3700" i="1" kern="1200" dirty="0"/>
              <a:t>Sulfobacillus spp</a:t>
            </a:r>
          </a:p>
        </p:txBody>
      </p:sp>
      <p:sp>
        <p:nvSpPr>
          <p:cNvPr id="17" name="Oval 16"/>
          <p:cNvSpPr/>
          <p:nvPr/>
        </p:nvSpPr>
        <p:spPr>
          <a:xfrm>
            <a:off x="1533181" y="5389207"/>
            <a:ext cx="1090266" cy="1090266"/>
          </a:xfrm>
          <a:prstGeom prst="ellipse">
            <a:avLst/>
          </a:prstGeom>
          <a:blipFill rotWithShape="1">
            <a:blip r:embed="rId6"/>
            <a:stretch>
              <a:fillRect/>
            </a:stretch>
          </a:blipFill>
        </p:spPr>
        <p:style>
          <a:lnRef idx="0">
            <a:schemeClr val="lt2">
              <a:hueOff val="0"/>
              <a:satOff val="0"/>
              <a:lumOff val="0"/>
              <a:alphaOff val="0"/>
            </a:schemeClr>
          </a:lnRef>
          <a:fillRef idx="1">
            <a:scrgbClr r="0" g="0" b="0"/>
          </a:fillRef>
          <a:effectRef idx="2">
            <a:schemeClr val="dk2">
              <a:tint val="50000"/>
              <a:hueOff val="0"/>
              <a:satOff val="0"/>
              <a:lumOff val="0"/>
              <a:alphaOff val="0"/>
            </a:schemeClr>
          </a:effectRef>
          <a:fontRef idx="minor">
            <a:schemeClr val="lt2">
              <a:hueOff val="0"/>
              <a:satOff val="0"/>
              <a:lumOff val="0"/>
              <a:alphaOff val="0"/>
            </a:schemeClr>
          </a:fontRef>
        </p:style>
        <p:txBody>
          <a:bodyPr/>
          <a:lstStyle/>
          <a:p>
            <a:endParaRPr lang="en-US"/>
          </a:p>
        </p:txBody>
      </p:sp>
      <p:sp>
        <p:nvSpPr>
          <p:cNvPr id="3" name="Rectangle 2"/>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2005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p:stCondLst>
                                    <p:cond delay="10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anim calcmode="lin" valueType="num">
                                      <p:cBhvr>
                                        <p:cTn id="29" dur="500" fill="hold"/>
                                        <p:tgtEl>
                                          <p:spTgt spid="13"/>
                                        </p:tgtEl>
                                        <p:attrNameLst>
                                          <p:attrName>ppt_x</p:attrName>
                                        </p:attrNameLst>
                                      </p:cBhvr>
                                      <p:tavLst>
                                        <p:tav tm="0">
                                          <p:val>
                                            <p:strVal val="#ppt_x"/>
                                          </p:val>
                                        </p:tav>
                                        <p:tav tm="100000">
                                          <p:val>
                                            <p:strVal val="#ppt_x"/>
                                          </p:val>
                                        </p:tav>
                                      </p:tavLst>
                                    </p:anim>
                                    <p:anim calcmode="lin" valueType="num">
                                      <p:cBhvr>
                                        <p:cTn id="30" dur="500" fill="hold"/>
                                        <p:tgtEl>
                                          <p:spTgt spid="13"/>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grpId="0" nodeType="afterEffect">
                                  <p:stCondLst>
                                    <p:cond delay="10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anim calcmode="lin" valueType="num">
                                      <p:cBhvr>
                                        <p:cTn id="35" dur="500" fill="hold"/>
                                        <p:tgtEl>
                                          <p:spTgt spid="14"/>
                                        </p:tgtEl>
                                        <p:attrNameLst>
                                          <p:attrName>ppt_x</p:attrName>
                                        </p:attrNameLst>
                                      </p:cBhvr>
                                      <p:tavLst>
                                        <p:tav tm="0">
                                          <p:val>
                                            <p:strVal val="#ppt_x"/>
                                          </p:val>
                                        </p:tav>
                                        <p:tav tm="100000">
                                          <p:val>
                                            <p:strVal val="#ppt_x"/>
                                          </p:val>
                                        </p:tav>
                                      </p:tavLst>
                                    </p:anim>
                                    <p:anim calcmode="lin" valueType="num">
                                      <p:cBhvr>
                                        <p:cTn id="36" dur="5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10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anim calcmode="lin" valueType="num">
                                      <p:cBhvr>
                                        <p:cTn id="40" dur="500" fill="hold"/>
                                        <p:tgtEl>
                                          <p:spTgt spid="15"/>
                                        </p:tgtEl>
                                        <p:attrNameLst>
                                          <p:attrName>ppt_x</p:attrName>
                                        </p:attrNameLst>
                                      </p:cBhvr>
                                      <p:tavLst>
                                        <p:tav tm="0">
                                          <p:val>
                                            <p:strVal val="#ppt_x"/>
                                          </p:val>
                                        </p:tav>
                                        <p:tav tm="100000">
                                          <p:val>
                                            <p:strVal val="#ppt_x"/>
                                          </p:val>
                                        </p:tav>
                                      </p:tavLst>
                                    </p:anim>
                                    <p:anim calcmode="lin" valueType="num">
                                      <p:cBhvr>
                                        <p:cTn id="41" dur="500" fill="hold"/>
                                        <p:tgtEl>
                                          <p:spTgt spid="15"/>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42" presetClass="entr" presetSubtype="0" fill="hold" grpId="0" nodeType="afterEffect">
                                  <p:stCondLst>
                                    <p:cond delay="10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100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anim calcmode="lin" valueType="num">
                                      <p:cBhvr>
                                        <p:cTn id="51" dur="500" fill="hold"/>
                                        <p:tgtEl>
                                          <p:spTgt spid="17"/>
                                        </p:tgtEl>
                                        <p:attrNameLst>
                                          <p:attrName>ppt_x</p:attrName>
                                        </p:attrNameLst>
                                      </p:cBhvr>
                                      <p:tavLst>
                                        <p:tav tm="0">
                                          <p:val>
                                            <p:strVal val="#ppt_x"/>
                                          </p:val>
                                        </p:tav>
                                        <p:tav tm="100000">
                                          <p:val>
                                            <p:strVal val="#ppt_x"/>
                                          </p:val>
                                        </p:tav>
                                      </p:tavLst>
                                    </p:anim>
                                    <p:anim calcmode="lin" valueType="num">
                                      <p:cBhvr>
                                        <p:cTn id="52"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2" grpId="0" animBg="1"/>
      <p:bldP spid="14"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 name="Group 4"/>
          <p:cNvGrpSpPr/>
          <p:nvPr/>
        </p:nvGrpSpPr>
        <p:grpSpPr>
          <a:xfrm>
            <a:off x="1517900" y="500142"/>
            <a:ext cx="7320690" cy="1090266"/>
            <a:chOff x="1858408" y="3626"/>
            <a:chExt cx="6296027" cy="1090266"/>
          </a:xfrm>
        </p:grpSpPr>
        <p:sp>
          <p:nvSpPr>
            <p:cNvPr id="7" name="Pentagon 6"/>
            <p:cNvSpPr/>
            <p:nvPr/>
          </p:nvSpPr>
          <p:spPr>
            <a:xfrm rot="10800000">
              <a:off x="1858408" y="3626"/>
              <a:ext cx="6296027" cy="1090266"/>
            </a:xfrm>
            <a:prstGeom prst="homePlate">
              <a:avLst/>
            </a:prstGeom>
            <a:solidFill>
              <a:srgbClr val="246665"/>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txBody>
            <a:bodyPr/>
            <a:lstStyle/>
            <a:p>
              <a:endParaRPr lang="en-US"/>
            </a:p>
          </p:txBody>
        </p:sp>
        <p:sp>
          <p:nvSpPr>
            <p:cNvPr id="8" name="Pentagon 4"/>
            <p:cNvSpPr txBox="1"/>
            <p:nvPr/>
          </p:nvSpPr>
          <p:spPr>
            <a:xfrm rot="21600000">
              <a:off x="2130974" y="3626"/>
              <a:ext cx="6023461" cy="10902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777" tIns="140970" rIns="263144" bIns="140970" numCol="1" spcCol="1270" anchor="ctr" anchorCtr="0">
              <a:noAutofit/>
            </a:bodyPr>
            <a:lstStyle/>
            <a:p>
              <a:pPr lvl="0" algn="ctr" defTabSz="1644650">
                <a:lnSpc>
                  <a:spcPct val="90000"/>
                </a:lnSpc>
                <a:spcBef>
                  <a:spcPct val="0"/>
                </a:spcBef>
                <a:spcAft>
                  <a:spcPct val="35000"/>
                </a:spcAft>
              </a:pPr>
              <a:r>
                <a:rPr lang="en-US" sz="3700" i="1" kern="1200" dirty="0"/>
                <a:t>Thiobacillus ferrooxidans</a:t>
              </a:r>
            </a:p>
          </p:txBody>
        </p:sp>
      </p:grpSp>
      <p:sp>
        <p:nvSpPr>
          <p:cNvPr id="6" name="Oval 5"/>
          <p:cNvSpPr/>
          <p:nvPr/>
        </p:nvSpPr>
        <p:spPr>
          <a:xfrm>
            <a:off x="0" y="129045"/>
            <a:ext cx="2290575" cy="1832461"/>
          </a:xfrm>
          <a:prstGeom prst="ellipse">
            <a:avLst/>
          </a:prstGeom>
          <a:blipFill rotWithShape="1">
            <a:blip r:embed="rId4"/>
            <a:stretch>
              <a:fillRect/>
            </a:stretch>
          </a:blipFill>
        </p:spPr>
        <p:style>
          <a:lnRef idx="0">
            <a:schemeClr val="lt2">
              <a:hueOff val="0"/>
              <a:satOff val="0"/>
              <a:lumOff val="0"/>
              <a:alphaOff val="0"/>
            </a:schemeClr>
          </a:lnRef>
          <a:fillRef idx="1">
            <a:scrgbClr r="0" g="0" b="0"/>
          </a:fillRef>
          <a:effectRef idx="2">
            <a:schemeClr val="dk2">
              <a:tint val="50000"/>
              <a:hueOff val="0"/>
              <a:satOff val="0"/>
              <a:lumOff val="0"/>
              <a:alphaOff val="0"/>
            </a:schemeClr>
          </a:effectRef>
          <a:fontRef idx="minor">
            <a:schemeClr val="lt2">
              <a:hueOff val="0"/>
              <a:satOff val="0"/>
              <a:lumOff val="0"/>
              <a:alphaOff val="0"/>
            </a:schemeClr>
          </a:fontRef>
        </p:style>
        <p:txBody>
          <a:bodyPr/>
          <a:lstStyle/>
          <a:p>
            <a:endParaRPr lang="en-US"/>
          </a:p>
        </p:txBody>
      </p:sp>
      <p:sp>
        <p:nvSpPr>
          <p:cNvPr id="9" name="TextBox 8"/>
          <p:cNvSpPr txBox="1"/>
          <p:nvPr/>
        </p:nvSpPr>
        <p:spPr>
          <a:xfrm>
            <a:off x="1365195" y="1901950"/>
            <a:ext cx="7940659" cy="4093428"/>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Most active in bioleaching</a:t>
            </a:r>
          </a:p>
          <a:p>
            <a:pPr marL="285750" lvl="0" indent="-285750">
              <a:buFont typeface="Arial" panose="020B0604020202020204" pitchFamily="34" charset="0"/>
              <a:buChar char="•"/>
            </a:pPr>
            <a:r>
              <a:rPr lang="en-US" sz="3200" dirty="0">
                <a:solidFill>
                  <a:prstClr val="black"/>
                </a:solidFill>
                <a:latin typeface="Times New Roman" panose="02020603050405020304" pitchFamily="18" charset="0"/>
                <a:cs typeface="Times New Roman" panose="02020603050405020304" pitchFamily="18" charset="0"/>
              </a:rPr>
              <a:t>Grow under aerobic conditions</a:t>
            </a:r>
          </a:p>
          <a:p>
            <a:pPr marL="285750" lvl="0" indent="-285750">
              <a:buFont typeface="Arial" panose="020B0604020202020204" pitchFamily="34" charset="0"/>
              <a:buChar char="•"/>
            </a:pPr>
            <a:r>
              <a:rPr lang="en-US" sz="3200" i="1" dirty="0">
                <a:solidFill>
                  <a:prstClr val="black"/>
                </a:solidFill>
                <a:latin typeface="Times New Roman" panose="02020603050405020304" pitchFamily="18" charset="0"/>
                <a:cs typeface="Times New Roman" panose="02020603050405020304" pitchFamily="18" charset="0"/>
              </a:rPr>
              <a:t>T. ferrooxidans </a:t>
            </a:r>
            <a:r>
              <a:rPr lang="en-US" sz="3200" dirty="0">
                <a:solidFill>
                  <a:prstClr val="black"/>
                </a:solidFill>
                <a:latin typeface="Times New Roman" panose="02020603050405020304" pitchFamily="18" charset="0"/>
                <a:cs typeface="Times New Roman" panose="02020603050405020304" pitchFamily="18" charset="0"/>
              </a:rPr>
              <a:t>is still able to grow on reduced inorganic sulfur compounds using ferric iron an alternative electron acceptor.</a:t>
            </a:r>
          </a:p>
          <a:p>
            <a:pPr marL="285750" lvl="0" indent="-285750">
              <a:buFont typeface="Arial" panose="020B0604020202020204" pitchFamily="34" charset="0"/>
              <a:buChar char="•"/>
            </a:pPr>
            <a:r>
              <a:rPr lang="en-US" sz="3200" dirty="0">
                <a:solidFill>
                  <a:prstClr val="black"/>
                </a:solidFill>
                <a:latin typeface="Times New Roman" panose="02020603050405020304" pitchFamily="18" charset="0"/>
                <a:cs typeface="Times New Roman" panose="02020603050405020304" pitchFamily="18" charset="0"/>
              </a:rPr>
              <a:t>Leaching is carried out at pH value between 1.5 &amp;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Rectangle 9"/>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41754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wipe(down)">
                                      <p:cBhvr>
                                        <p:cTn id="19" dur="500"/>
                                        <p:tgtEl>
                                          <p:spTgt spid="9">
                                            <p:txEl>
                                              <p:pRg st="0" end="0"/>
                                            </p:txEl>
                                          </p:spTgt>
                                        </p:tgtEl>
                                      </p:cBhvr>
                                    </p:animEffect>
                                  </p:childTnLst>
                                </p:cTn>
                              </p:par>
                            </p:childTnLst>
                          </p:cTn>
                        </p:par>
                        <p:par>
                          <p:cTn id="20" fill="hold">
                            <p:stCondLst>
                              <p:cond delay="500"/>
                            </p:stCondLst>
                            <p:childTnLst>
                              <p:par>
                                <p:cTn id="21" presetID="14" presetClass="entr" presetSubtype="10" fill="hold" nodeType="afterEffect">
                                  <p:stCondLst>
                                    <p:cond delay="100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randombar(horizontal)">
                                      <p:cBhvr>
                                        <p:cTn id="23" dur="500"/>
                                        <p:tgtEl>
                                          <p:spTgt spid="9">
                                            <p:txEl>
                                              <p:pRg st="1" end="1"/>
                                            </p:txEl>
                                          </p:spTgt>
                                        </p:tgtEl>
                                      </p:cBhvr>
                                    </p:animEffect>
                                  </p:childTnLst>
                                </p:cTn>
                              </p:par>
                            </p:childTnLst>
                          </p:cTn>
                        </p:par>
                        <p:par>
                          <p:cTn id="24" fill="hold">
                            <p:stCondLst>
                              <p:cond delay="2000"/>
                            </p:stCondLst>
                            <p:childTnLst>
                              <p:par>
                                <p:cTn id="25" presetID="14" presetClass="entr" presetSubtype="10" fill="hold" nodeType="afterEffect">
                                  <p:stCondLst>
                                    <p:cond delay="100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randombar(horizontal)">
                                      <p:cBhvr>
                                        <p:cTn id="27" dur="500"/>
                                        <p:tgtEl>
                                          <p:spTgt spid="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randombar(horizontal)">
                                      <p:cBhvr>
                                        <p:cTn id="3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935325" y="680310"/>
            <a:ext cx="8137681" cy="916230"/>
            <a:chOff x="1858408" y="2835063"/>
            <a:chExt cx="6296027" cy="1090266"/>
          </a:xfrm>
        </p:grpSpPr>
        <p:sp>
          <p:nvSpPr>
            <p:cNvPr id="4" name="Pentagon 3"/>
            <p:cNvSpPr/>
            <p:nvPr/>
          </p:nvSpPr>
          <p:spPr>
            <a:xfrm rot="10800000">
              <a:off x="1858408" y="2835063"/>
              <a:ext cx="6296027" cy="1090266"/>
            </a:xfrm>
            <a:prstGeom prst="homePlate">
              <a:avLst/>
            </a:prstGeom>
            <a:solidFill>
              <a:srgbClr val="246665"/>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txBody>
            <a:bodyPr/>
            <a:lstStyle/>
            <a:p>
              <a:endParaRPr lang="en-US"/>
            </a:p>
          </p:txBody>
        </p:sp>
        <p:sp>
          <p:nvSpPr>
            <p:cNvPr id="5" name="Pentagon 4"/>
            <p:cNvSpPr txBox="1"/>
            <p:nvPr/>
          </p:nvSpPr>
          <p:spPr>
            <a:xfrm rot="21600000">
              <a:off x="2130974" y="2835063"/>
              <a:ext cx="6023461" cy="10902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777" tIns="140970" rIns="263144" bIns="140970" numCol="1" spcCol="1270" anchor="ctr" anchorCtr="0">
              <a:noAutofit/>
            </a:bodyPr>
            <a:lstStyle/>
            <a:p>
              <a:pPr lvl="0" algn="ctr" defTabSz="1644650">
                <a:lnSpc>
                  <a:spcPct val="90000"/>
                </a:lnSpc>
                <a:spcBef>
                  <a:spcPct val="0"/>
                </a:spcBef>
                <a:spcAft>
                  <a:spcPct val="35000"/>
                </a:spcAft>
              </a:pPr>
              <a:r>
                <a:rPr lang="en-US" sz="3700" i="1" kern="1200" dirty="0"/>
                <a:t>Leptospirillum ferrooxidans </a:t>
              </a:r>
            </a:p>
          </p:txBody>
        </p:sp>
      </p:grpSp>
      <p:sp>
        <p:nvSpPr>
          <p:cNvPr id="3" name="Oval 2"/>
          <p:cNvSpPr/>
          <p:nvPr/>
        </p:nvSpPr>
        <p:spPr>
          <a:xfrm>
            <a:off x="45630" y="305410"/>
            <a:ext cx="1915827" cy="1749245"/>
          </a:xfrm>
          <a:prstGeom prst="ellipse">
            <a:avLst/>
          </a:prstGeom>
          <a:blipFill rotWithShape="1">
            <a:blip r:embed="rId3"/>
            <a:stretch>
              <a:fillRect/>
            </a:stretch>
          </a:blipFill>
        </p:spPr>
        <p:style>
          <a:lnRef idx="0">
            <a:schemeClr val="lt2">
              <a:hueOff val="0"/>
              <a:satOff val="0"/>
              <a:lumOff val="0"/>
              <a:alphaOff val="0"/>
            </a:schemeClr>
          </a:lnRef>
          <a:fillRef idx="1">
            <a:scrgbClr r="0" g="0" b="0"/>
          </a:fillRef>
          <a:effectRef idx="2">
            <a:schemeClr val="dk2">
              <a:tint val="50000"/>
              <a:hueOff val="0"/>
              <a:satOff val="0"/>
              <a:lumOff val="0"/>
              <a:alphaOff val="0"/>
            </a:schemeClr>
          </a:effectRef>
          <a:fontRef idx="minor">
            <a:schemeClr val="lt2">
              <a:hueOff val="0"/>
              <a:satOff val="0"/>
              <a:lumOff val="0"/>
              <a:alphaOff val="0"/>
            </a:schemeClr>
          </a:fontRef>
        </p:style>
        <p:txBody>
          <a:bodyPr/>
          <a:lstStyle/>
          <a:p>
            <a:endParaRPr lang="en-US"/>
          </a:p>
        </p:txBody>
      </p:sp>
      <p:sp>
        <p:nvSpPr>
          <p:cNvPr id="7" name="TextBox 6"/>
          <p:cNvSpPr txBox="1"/>
          <p:nvPr/>
        </p:nvSpPr>
        <p:spPr>
          <a:xfrm>
            <a:off x="1302177" y="1901950"/>
            <a:ext cx="7698268" cy="4308872"/>
          </a:xfrm>
          <a:prstGeom prst="rect">
            <a:avLst/>
          </a:prstGeom>
          <a:noFill/>
        </p:spPr>
        <p:txBody>
          <a:bodyPr wrap="square" rtlCol="0">
            <a:spAutoFit/>
          </a:bodyPr>
          <a:lstStyle/>
          <a:p>
            <a:pPr marL="285750" lvl="0" indent="-285750">
              <a:buFont typeface="Arial" panose="020B0604020202020204" pitchFamily="34" charset="0"/>
              <a:buChar char="•"/>
            </a:pPr>
            <a:r>
              <a:rPr lang="en-US" sz="3200" dirty="0">
                <a:solidFill>
                  <a:prstClr val="black"/>
                </a:solidFill>
                <a:latin typeface="Times New Roman" panose="02020603050405020304" pitchFamily="18" charset="0"/>
                <a:cs typeface="Times New Roman" panose="02020603050405020304" pitchFamily="18" charset="0"/>
              </a:rPr>
              <a:t>Leaching is carried out at lower pH value.</a:t>
            </a:r>
          </a:p>
          <a:p>
            <a:pPr marL="285750" lvl="0" indent="-285750">
              <a:buFont typeface="Arial" panose="020B0604020202020204" pitchFamily="34" charset="0"/>
              <a:buChar char="•"/>
            </a:pPr>
            <a:r>
              <a:rPr lang="en-US" sz="3200" dirty="0">
                <a:solidFill>
                  <a:prstClr val="black"/>
                </a:solidFill>
                <a:latin typeface="Times New Roman" panose="02020603050405020304" pitchFamily="18" charset="0"/>
                <a:cs typeface="Times New Roman" panose="02020603050405020304" pitchFamily="18" charset="0"/>
              </a:rPr>
              <a:t>Tolerates high concentration of U, Mo &amp; Ag.</a:t>
            </a:r>
          </a:p>
          <a:p>
            <a:pPr marL="285750" lvl="0" indent="-285750">
              <a:buFont typeface="Arial" panose="020B0604020202020204" pitchFamily="34" charset="0"/>
              <a:buChar char="•"/>
            </a:pPr>
            <a:r>
              <a:rPr lang="en-US" sz="3200" dirty="0">
                <a:solidFill>
                  <a:prstClr val="black"/>
                </a:solidFill>
                <a:latin typeface="Times New Roman" panose="02020603050405020304" pitchFamily="18" charset="0"/>
                <a:cs typeface="Times New Roman" panose="02020603050405020304" pitchFamily="18" charset="0"/>
              </a:rPr>
              <a:t>Unable to oxidize sulfurs to sulfur compounds.</a:t>
            </a:r>
          </a:p>
          <a:p>
            <a:pPr marL="285750" lvl="0" indent="-285750">
              <a:buFont typeface="Arial" panose="020B0604020202020204" pitchFamily="34" charset="0"/>
              <a:buChar char="•"/>
            </a:pPr>
            <a:r>
              <a:rPr lang="en-US" sz="3200" dirty="0">
                <a:solidFill>
                  <a:prstClr val="black"/>
                </a:solidFill>
                <a:latin typeface="Times New Roman" panose="02020603050405020304" pitchFamily="18" charset="0"/>
                <a:cs typeface="Times New Roman" panose="02020603050405020304" pitchFamily="18" charset="0"/>
              </a:rPr>
              <a:t>Therefore, can only attack mineral sulfides together with </a:t>
            </a:r>
            <a:r>
              <a:rPr lang="en-US" sz="3200" i="1" dirty="0"/>
              <a:t>Thiobacillus ferrooxidans or Thiobacillus thiooxidans.</a:t>
            </a:r>
            <a:endParaRPr lang="en-US" sz="3200" dirty="0"/>
          </a:p>
          <a:p>
            <a:pPr lvl="0"/>
            <a:r>
              <a:rPr lang="en-US" dirty="0">
                <a:solidFill>
                  <a:prstClr val="black"/>
                </a:solidFill>
                <a:latin typeface="Times New Roman" panose="02020603050405020304" pitchFamily="18" charset="0"/>
                <a:cs typeface="Times New Roman" panose="02020603050405020304" pitchFamily="18" charset="0"/>
              </a:rPr>
              <a:t> </a:t>
            </a:r>
          </a:p>
        </p:txBody>
      </p:sp>
      <p:sp>
        <p:nvSpPr>
          <p:cNvPr id="8" name="Rectangle 7"/>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9551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barn(inVertical)">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barn(inVertical)">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barn(inVertical)">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barn(inVertical)">
                                      <p:cBhvr>
                                        <p:cTn id="34"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Oval 11"/>
          <p:cNvSpPr/>
          <p:nvPr/>
        </p:nvSpPr>
        <p:spPr>
          <a:xfrm>
            <a:off x="2854533" y="1084997"/>
            <a:ext cx="4593141" cy="1595137"/>
          </a:xfrm>
          <a:prstGeom prst="ellipse">
            <a:avLst/>
          </a:prstGeom>
        </p:spPr>
        <p:style>
          <a:lnRef idx="0">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3" name="Down Arrow 12"/>
          <p:cNvSpPr/>
          <p:nvPr/>
        </p:nvSpPr>
        <p:spPr>
          <a:xfrm>
            <a:off x="4713153" y="4990948"/>
            <a:ext cx="890143" cy="569692"/>
          </a:xfrm>
          <a:prstGeom prst="downArrow">
            <a:avLst/>
          </a:prstGeom>
        </p:spPr>
        <p:style>
          <a:lnRef idx="0">
            <a:schemeClr val="lt1">
              <a:hueOff val="0"/>
              <a:satOff val="0"/>
              <a:lumOff val="0"/>
              <a:alphaOff val="0"/>
            </a:schemeClr>
          </a:lnRef>
          <a:fillRef idx="3">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Freeform 13"/>
          <p:cNvSpPr/>
          <p:nvPr/>
        </p:nvSpPr>
        <p:spPr>
          <a:xfrm>
            <a:off x="3242827" y="5398360"/>
            <a:ext cx="4272690" cy="1068172"/>
          </a:xfrm>
          <a:custGeom>
            <a:avLst/>
            <a:gdLst>
              <a:gd name="connsiteX0" fmla="*/ 0 w 4272690"/>
              <a:gd name="connsiteY0" fmla="*/ 0 h 1068172"/>
              <a:gd name="connsiteX1" fmla="*/ 4272690 w 4272690"/>
              <a:gd name="connsiteY1" fmla="*/ 0 h 1068172"/>
              <a:gd name="connsiteX2" fmla="*/ 4272690 w 4272690"/>
              <a:gd name="connsiteY2" fmla="*/ 1068172 h 1068172"/>
              <a:gd name="connsiteX3" fmla="*/ 0 w 4272690"/>
              <a:gd name="connsiteY3" fmla="*/ 1068172 h 1068172"/>
              <a:gd name="connsiteX4" fmla="*/ 0 w 4272690"/>
              <a:gd name="connsiteY4" fmla="*/ 0 h 106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690" h="1068172">
                <a:moveTo>
                  <a:pt x="0" y="0"/>
                </a:moveTo>
                <a:lnTo>
                  <a:pt x="4272690" y="0"/>
                </a:lnTo>
                <a:lnTo>
                  <a:pt x="4272690" y="1068172"/>
                </a:lnTo>
                <a:lnTo>
                  <a:pt x="0" y="10681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endParaRPr lang="en-US" sz="2800" kern="1200" dirty="0"/>
          </a:p>
          <a:p>
            <a:pPr lvl="0" algn="ctr" defTabSz="1244600">
              <a:lnSpc>
                <a:spcPct val="90000"/>
              </a:lnSpc>
              <a:spcBef>
                <a:spcPct val="0"/>
              </a:spcBef>
              <a:spcAft>
                <a:spcPct val="35000"/>
              </a:spcAft>
            </a:pPr>
            <a:endParaRPr lang="en-US" sz="2800" kern="1200" dirty="0"/>
          </a:p>
          <a:p>
            <a:pPr lvl="0" algn="ctr" defTabSz="1244600">
              <a:lnSpc>
                <a:spcPct val="90000"/>
              </a:lnSpc>
              <a:spcBef>
                <a:spcPct val="0"/>
              </a:spcBef>
              <a:spcAft>
                <a:spcPct val="35000"/>
              </a:spcAft>
            </a:pPr>
            <a:r>
              <a:rPr lang="en-US" sz="4000" b="1" kern="1200" dirty="0">
                <a:effectLst>
                  <a:outerShdw blurRad="38100" dist="38100" dir="2700000" algn="tl">
                    <a:srgbClr val="000000">
                      <a:alpha val="43137"/>
                    </a:srgbClr>
                  </a:outerShdw>
                </a:effectLst>
              </a:rPr>
              <a:t>  Soluble metal compounds</a:t>
            </a:r>
          </a:p>
          <a:p>
            <a:pPr lvl="0" algn="ctr" defTabSz="1244600">
              <a:lnSpc>
                <a:spcPct val="90000"/>
              </a:lnSpc>
              <a:spcBef>
                <a:spcPct val="0"/>
              </a:spcBef>
              <a:spcAft>
                <a:spcPct val="35000"/>
              </a:spcAft>
            </a:pPr>
            <a:endParaRPr lang="en-US" sz="2400" kern="1200" dirty="0"/>
          </a:p>
        </p:txBody>
      </p:sp>
      <p:sp>
        <p:nvSpPr>
          <p:cNvPr id="15" name="Freeform 14"/>
          <p:cNvSpPr/>
          <p:nvPr/>
        </p:nvSpPr>
        <p:spPr>
          <a:xfrm>
            <a:off x="5335522" y="1138423"/>
            <a:ext cx="1602258" cy="1602258"/>
          </a:xfrm>
          <a:custGeom>
            <a:avLst/>
            <a:gdLst>
              <a:gd name="connsiteX0" fmla="*/ 0 w 1602258"/>
              <a:gd name="connsiteY0" fmla="*/ 801129 h 1602258"/>
              <a:gd name="connsiteX1" fmla="*/ 801129 w 1602258"/>
              <a:gd name="connsiteY1" fmla="*/ 0 h 1602258"/>
              <a:gd name="connsiteX2" fmla="*/ 1602258 w 1602258"/>
              <a:gd name="connsiteY2" fmla="*/ 801129 h 1602258"/>
              <a:gd name="connsiteX3" fmla="*/ 801129 w 1602258"/>
              <a:gd name="connsiteY3" fmla="*/ 1602258 h 1602258"/>
              <a:gd name="connsiteX4" fmla="*/ 0 w 1602258"/>
              <a:gd name="connsiteY4" fmla="*/ 801129 h 1602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58" h="1602258">
                <a:moveTo>
                  <a:pt x="0" y="801129"/>
                </a:moveTo>
                <a:cubicBezTo>
                  <a:pt x="0" y="358678"/>
                  <a:pt x="358678" y="0"/>
                  <a:pt x="801129" y="0"/>
                </a:cubicBezTo>
                <a:cubicBezTo>
                  <a:pt x="1243580" y="0"/>
                  <a:pt x="1602258" y="358678"/>
                  <a:pt x="1602258" y="801129"/>
                </a:cubicBezTo>
                <a:cubicBezTo>
                  <a:pt x="1602258" y="1243580"/>
                  <a:pt x="1243580" y="1602258"/>
                  <a:pt x="801129" y="1602258"/>
                </a:cubicBezTo>
                <a:cubicBezTo>
                  <a:pt x="358678" y="1602258"/>
                  <a:pt x="0" y="1243580"/>
                  <a:pt x="0" y="801129"/>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272745" tIns="272745" rIns="272745" bIns="272745" numCol="1" spcCol="1270" anchor="ctr" anchorCtr="0">
            <a:noAutofit/>
          </a:bodyPr>
          <a:lstStyle/>
          <a:p>
            <a:pPr lvl="0" algn="ctr" defTabSz="1333500">
              <a:lnSpc>
                <a:spcPct val="90000"/>
              </a:lnSpc>
              <a:spcBef>
                <a:spcPct val="0"/>
              </a:spcBef>
              <a:spcAft>
                <a:spcPct val="35000"/>
              </a:spcAft>
            </a:pPr>
            <a:endParaRPr lang="en-US" sz="3000" kern="1200" dirty="0"/>
          </a:p>
          <a:p>
            <a:pPr lvl="0" algn="ctr" defTabSz="1333500">
              <a:lnSpc>
                <a:spcPct val="90000"/>
              </a:lnSpc>
              <a:spcBef>
                <a:spcPct val="0"/>
              </a:spcBef>
              <a:spcAft>
                <a:spcPct val="35000"/>
              </a:spcAft>
            </a:pPr>
            <a:r>
              <a:rPr lang="en-US" sz="3000" kern="1200" dirty="0"/>
              <a:t> </a:t>
            </a:r>
            <a:r>
              <a:rPr lang="en-US" sz="4400" kern="1200" dirty="0"/>
              <a:t>Ore</a:t>
            </a:r>
            <a:endParaRPr lang="en-US" sz="4800" kern="1200" dirty="0"/>
          </a:p>
          <a:p>
            <a:pPr lvl="0" algn="ctr" defTabSz="1333500">
              <a:lnSpc>
                <a:spcPct val="90000"/>
              </a:lnSpc>
              <a:spcBef>
                <a:spcPct val="0"/>
              </a:spcBef>
              <a:spcAft>
                <a:spcPct val="35000"/>
              </a:spcAft>
            </a:pPr>
            <a:endParaRPr lang="en-US" sz="3200" kern="1200" dirty="0"/>
          </a:p>
        </p:txBody>
      </p:sp>
      <p:sp>
        <p:nvSpPr>
          <p:cNvPr id="16" name="Freeform 15"/>
          <p:cNvSpPr/>
          <p:nvPr/>
        </p:nvSpPr>
        <p:spPr>
          <a:xfrm>
            <a:off x="3252465" y="1464375"/>
            <a:ext cx="2074860" cy="1968999"/>
          </a:xfrm>
          <a:custGeom>
            <a:avLst/>
            <a:gdLst>
              <a:gd name="connsiteX0" fmla="*/ 0 w 2074860"/>
              <a:gd name="connsiteY0" fmla="*/ 984500 h 1968999"/>
              <a:gd name="connsiteX1" fmla="*/ 1037430 w 2074860"/>
              <a:gd name="connsiteY1" fmla="*/ 0 h 1968999"/>
              <a:gd name="connsiteX2" fmla="*/ 2074860 w 2074860"/>
              <a:gd name="connsiteY2" fmla="*/ 984500 h 1968999"/>
              <a:gd name="connsiteX3" fmla="*/ 1037430 w 2074860"/>
              <a:gd name="connsiteY3" fmla="*/ 1969000 h 1968999"/>
              <a:gd name="connsiteX4" fmla="*/ 0 w 2074860"/>
              <a:gd name="connsiteY4" fmla="*/ 984500 h 196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860" h="1968999">
                <a:moveTo>
                  <a:pt x="0" y="984500"/>
                </a:moveTo>
                <a:cubicBezTo>
                  <a:pt x="0" y="440776"/>
                  <a:pt x="464473" y="0"/>
                  <a:pt x="1037430" y="0"/>
                </a:cubicBezTo>
                <a:cubicBezTo>
                  <a:pt x="1610387" y="0"/>
                  <a:pt x="2074860" y="440776"/>
                  <a:pt x="2074860" y="984500"/>
                </a:cubicBezTo>
                <a:cubicBezTo>
                  <a:pt x="2074860" y="1528224"/>
                  <a:pt x="1610387" y="1969000"/>
                  <a:pt x="1037430" y="1969000"/>
                </a:cubicBezTo>
                <a:cubicBezTo>
                  <a:pt x="464473" y="1969000"/>
                  <a:pt x="0" y="1528224"/>
                  <a:pt x="0" y="984500"/>
                </a:cubicBez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340686" tIns="325183" rIns="340686" bIns="325183" numCol="1" spcCol="1270" anchor="ctr" anchorCtr="0">
            <a:noAutofit/>
          </a:bodyPr>
          <a:lstStyle/>
          <a:p>
            <a:pPr lvl="0" algn="ctr" defTabSz="1289050">
              <a:lnSpc>
                <a:spcPct val="90000"/>
              </a:lnSpc>
              <a:spcBef>
                <a:spcPct val="0"/>
              </a:spcBef>
              <a:spcAft>
                <a:spcPct val="35000"/>
              </a:spcAft>
            </a:pPr>
            <a:r>
              <a:rPr lang="en-US" sz="2900" kern="1200" dirty="0"/>
              <a:t>Microbes</a:t>
            </a:r>
          </a:p>
        </p:txBody>
      </p:sp>
      <p:sp>
        <p:nvSpPr>
          <p:cNvPr id="17" name="Shape 16"/>
          <p:cNvSpPr/>
          <p:nvPr/>
        </p:nvSpPr>
        <p:spPr>
          <a:xfrm>
            <a:off x="2589505" y="919194"/>
            <a:ext cx="4984805" cy="3987844"/>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Rectangle 8"/>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65195" y="13302"/>
            <a:ext cx="7329840" cy="646331"/>
          </a:xfrm>
          <a:prstGeom prst="rect">
            <a:avLst/>
          </a:prstGeom>
          <a:noFill/>
        </p:spPr>
        <p:txBody>
          <a:bodyPr wrap="square" rtlCol="0">
            <a:spAutoFit/>
          </a:bodyPr>
          <a:lstStyle/>
          <a:p>
            <a:r>
              <a:rPr lang="en-US" sz="3600" b="1" dirty="0">
                <a:solidFill>
                  <a:srgbClr val="256766"/>
                </a:solidFill>
                <a:latin typeface="Times New Roman" panose="02020603050405020304" pitchFamily="18" charset="0"/>
                <a:cs typeface="Times New Roman" panose="02020603050405020304" pitchFamily="18" charset="0"/>
              </a:rPr>
              <a:t>Basic Leaching Process:</a:t>
            </a:r>
          </a:p>
        </p:txBody>
      </p:sp>
    </p:spTree>
    <p:extLst>
      <p:ext uri="{BB962C8B-B14F-4D97-AF65-F5344CB8AC3E}">
        <p14:creationId xmlns:p14="http://schemas.microsoft.com/office/powerpoint/2010/main" val="100351542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7"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3500"/>
                            </p:stCondLst>
                            <p:childTnLst>
                              <p:par>
                                <p:cTn id="39" presetID="16" presetClass="entr" presetSubtype="21"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arrow"/>
          <p:cNvPicPr>
            <a:picLocks noChangeAspect="1" noChangeArrowheads="1"/>
          </p:cNvPicPr>
          <p:nvPr/>
        </p:nvPicPr>
        <p:blipFill rotWithShape="1">
          <a:blip r:embed="rId2">
            <a:extLst>
              <a:ext uri="{28A0092B-C50C-407E-A947-70E740481C1C}">
                <a14:useLocalDpi xmlns:a14="http://schemas.microsoft.com/office/drawing/2010/main" val="0"/>
              </a:ext>
            </a:extLst>
          </a:blip>
          <a:srcRect r="1517"/>
          <a:stretch/>
        </p:blipFill>
        <p:spPr bwMode="auto">
          <a:xfrm>
            <a:off x="3032234" y="4345230"/>
            <a:ext cx="3821120" cy="1619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23030" y="1443835"/>
            <a:ext cx="7329840" cy="646331"/>
          </a:xfrm>
          <a:prstGeom prst="rect">
            <a:avLst/>
          </a:prstGeom>
          <a:noFill/>
        </p:spPr>
        <p:txBody>
          <a:bodyPr wrap="square" rtlCol="0">
            <a:spAutoFit/>
          </a:bodyPr>
          <a:lstStyle/>
          <a:p>
            <a:r>
              <a:rPr lang="en-US" sz="3600" b="1" dirty="0">
                <a:solidFill>
                  <a:srgbClr val="256766"/>
                </a:solidFill>
                <a:latin typeface="Times New Roman" panose="02020603050405020304" pitchFamily="18" charset="0"/>
                <a:cs typeface="Times New Roman" panose="02020603050405020304" pitchFamily="18" charset="0"/>
              </a:rPr>
              <a:t>What Microorganisms DO?</a:t>
            </a:r>
          </a:p>
        </p:txBody>
      </p:sp>
      <p:pic>
        <p:nvPicPr>
          <p:cNvPr id="3" name="Picture 2"/>
          <p:cNvPicPr>
            <a:picLocks noChangeAspect="1"/>
          </p:cNvPicPr>
          <p:nvPr/>
        </p:nvPicPr>
        <p:blipFill>
          <a:blip r:embed="rId3"/>
          <a:stretch>
            <a:fillRect/>
          </a:stretch>
        </p:blipFill>
        <p:spPr>
          <a:xfrm>
            <a:off x="4090735" y="2778615"/>
            <a:ext cx="1985165" cy="148887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34874" y="5710647"/>
            <a:ext cx="335951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Insoluble metal </a:t>
            </a:r>
            <a:r>
              <a:rPr lang="en-US" sz="2400" b="1" dirty="0">
                <a:solidFill>
                  <a:schemeClr val="accent2">
                    <a:lumMod val="50000"/>
                  </a:schemeClr>
                </a:solidFill>
                <a:latin typeface="Times New Roman" panose="02020603050405020304" pitchFamily="18" charset="0"/>
                <a:cs typeface="Times New Roman" panose="02020603050405020304" pitchFamily="18" charset="0"/>
              </a:rPr>
              <a:t>sulfides</a:t>
            </a:r>
          </a:p>
        </p:txBody>
      </p:sp>
      <p:sp>
        <p:nvSpPr>
          <p:cNvPr id="5" name="TextBox 4"/>
          <p:cNvSpPr txBox="1"/>
          <p:nvPr/>
        </p:nvSpPr>
        <p:spPr>
          <a:xfrm>
            <a:off x="5640935" y="5758367"/>
            <a:ext cx="290139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soluble metal </a:t>
            </a:r>
            <a:r>
              <a:rPr lang="en-US" sz="2400" b="1" dirty="0">
                <a:solidFill>
                  <a:schemeClr val="accent2">
                    <a:lumMod val="50000"/>
                  </a:schemeClr>
                </a:solidFill>
                <a:latin typeface="Times New Roman" panose="02020603050405020304" pitchFamily="18" charset="0"/>
                <a:cs typeface="Times New Roman" panose="02020603050405020304" pitchFamily="18" charset="0"/>
              </a:rPr>
              <a:t>sulfates</a:t>
            </a:r>
          </a:p>
        </p:txBody>
      </p:sp>
      <p:sp>
        <p:nvSpPr>
          <p:cNvPr id="20" name="Rectangle 19"/>
          <p:cNvSpPr/>
          <p:nvPr/>
        </p:nvSpPr>
        <p:spPr>
          <a:xfrm>
            <a:off x="6099049" y="3523052"/>
            <a:ext cx="2290575"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Microorganisms</a:t>
            </a:r>
          </a:p>
        </p:txBody>
      </p:sp>
      <p:sp>
        <p:nvSpPr>
          <p:cNvPr id="8" name="Rectangle 7"/>
          <p:cNvSpPr/>
          <p:nvPr/>
        </p:nvSpPr>
        <p:spPr>
          <a:xfrm>
            <a:off x="0" y="6705295"/>
            <a:ext cx="916230" cy="152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958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750"/>
                                        <p:tgtEl>
                                          <p:spTgt spid="3"/>
                                        </p:tgtEl>
                                      </p:cBhvr>
                                    </p:animEffect>
                                    <p:anim calcmode="lin" valueType="num">
                                      <p:cBhvr>
                                        <p:cTn id="19" dur="750" fill="hold"/>
                                        <p:tgtEl>
                                          <p:spTgt spid="3"/>
                                        </p:tgtEl>
                                        <p:attrNameLst>
                                          <p:attrName>ppt_x</p:attrName>
                                        </p:attrNameLst>
                                      </p:cBhvr>
                                      <p:tavLst>
                                        <p:tav tm="0">
                                          <p:val>
                                            <p:strVal val="#ppt_x"/>
                                          </p:val>
                                        </p:tav>
                                        <p:tav tm="100000">
                                          <p:val>
                                            <p:strVal val="#ppt_x"/>
                                          </p:val>
                                        </p:tav>
                                      </p:tavLst>
                                    </p:anim>
                                    <p:anim calcmode="lin" valueType="num">
                                      <p:cBhvr>
                                        <p:cTn id="20" dur="75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anim calcmode="lin" valueType="num">
                                      <p:cBhvr>
                                        <p:cTn id="25" dur="750" fill="hold"/>
                                        <p:tgtEl>
                                          <p:spTgt spid="20"/>
                                        </p:tgtEl>
                                        <p:attrNameLst>
                                          <p:attrName>ppt_x</p:attrName>
                                        </p:attrNameLst>
                                      </p:cBhvr>
                                      <p:tavLst>
                                        <p:tav tm="0">
                                          <p:val>
                                            <p:strVal val="#ppt_x"/>
                                          </p:val>
                                        </p:tav>
                                        <p:tav tm="100000">
                                          <p:val>
                                            <p:strVal val="#ppt_x"/>
                                          </p:val>
                                        </p:tav>
                                      </p:tavLst>
                                    </p:anim>
                                    <p:anim calcmode="lin" valueType="num">
                                      <p:cBhvr>
                                        <p:cTn id="26" dur="750" fill="hold"/>
                                        <p:tgtEl>
                                          <p:spTgt spid="20"/>
                                        </p:tgtEl>
                                        <p:attrNameLst>
                                          <p:attrName>ppt_y</p:attrName>
                                        </p:attrNameLst>
                                      </p:cBhvr>
                                      <p:tavLst>
                                        <p:tav tm="0">
                                          <p:val>
                                            <p:strVal val="#ppt_y+.1"/>
                                          </p:val>
                                        </p:tav>
                                        <p:tav tm="100000">
                                          <p:val>
                                            <p:strVal val="#ppt_y"/>
                                          </p:val>
                                        </p:tav>
                                      </p:tavLst>
                                    </p:anim>
                                  </p:childTnLst>
                                </p:cTn>
                              </p:par>
                            </p:childTnLst>
                          </p:cTn>
                        </p:par>
                        <p:par>
                          <p:cTn id="27" fill="hold">
                            <p:stCondLst>
                              <p:cond delay="2250"/>
                            </p:stCondLst>
                            <p:childTnLst>
                              <p:par>
                                <p:cTn id="28" presetID="16" presetClass="entr" presetSubtype="21" fill="hold" nodeType="afterEffect">
                                  <p:stCondLst>
                                    <p:cond delay="0"/>
                                  </p:stCondLst>
                                  <p:childTnLst>
                                    <p:set>
                                      <p:cBhvr>
                                        <p:cTn id="29" dur="1" fill="hold">
                                          <p:stCondLst>
                                            <p:cond delay="0"/>
                                          </p:stCondLst>
                                        </p:cTn>
                                        <p:tgtEl>
                                          <p:spTgt spid="4100"/>
                                        </p:tgtEl>
                                        <p:attrNameLst>
                                          <p:attrName>style.visibility</p:attrName>
                                        </p:attrNameLst>
                                      </p:cBhvr>
                                      <p:to>
                                        <p:strVal val="visible"/>
                                      </p:to>
                                    </p:set>
                                    <p:animEffect transition="in" filter="barn(inVertical)">
                                      <p:cBhvr>
                                        <p:cTn id="30" dur="750"/>
                                        <p:tgtEl>
                                          <p:spTgt spid="4100"/>
                                        </p:tgtEl>
                                      </p:cBhvr>
                                    </p:animEffect>
                                  </p:childTnLst>
                                </p:cTn>
                              </p:par>
                            </p:childTnLst>
                          </p:cTn>
                        </p:par>
                        <p:par>
                          <p:cTn id="31" fill="hold">
                            <p:stCondLst>
                              <p:cond delay="3000"/>
                            </p:stCondLst>
                            <p:childTnLst>
                              <p:par>
                                <p:cTn id="32" presetID="16" presetClass="entr" presetSubtype="21"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365195" y="69490"/>
            <a:ext cx="7482545" cy="584775"/>
          </a:xfrm>
          <a:prstGeom prst="rect">
            <a:avLst/>
          </a:prstGeom>
          <a:noFill/>
        </p:spPr>
        <p:txBody>
          <a:bodyPr wrap="square" rtlCol="0">
            <a:spAutoFit/>
          </a:bodyPr>
          <a:lstStyle/>
          <a:p>
            <a:r>
              <a:rPr lang="en-US" sz="3200" b="1" dirty="0">
                <a:solidFill>
                  <a:srgbClr val="2668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They Do It?</a:t>
            </a:r>
          </a:p>
        </p:txBody>
      </p:sp>
      <p:pic>
        <p:nvPicPr>
          <p:cNvPr id="3" name="Video_20180712215905497_by_videomak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5195" y="1138425"/>
            <a:ext cx="7329840" cy="41230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Rectangle 3"/>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5744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7409" y="222195"/>
            <a:ext cx="4428445" cy="707886"/>
          </a:xfrm>
          <a:prstGeom prst="rect">
            <a:avLst/>
          </a:prstGeom>
        </p:spPr>
        <p:txBody>
          <a:bodyPr wrap="square">
            <a:spAutoFit/>
          </a:bodyPr>
          <a:lstStyle/>
          <a:p>
            <a:r>
              <a:rPr lang="en-US" sz="4000" b="1" dirty="0">
                <a:solidFill>
                  <a:schemeClr val="bg1"/>
                </a:solidFill>
                <a:latin typeface="Times New Roman" panose="02020603050405020304" pitchFamily="18" charset="0"/>
                <a:cs typeface="Times New Roman" panose="02020603050405020304" pitchFamily="18" charset="0"/>
              </a:rPr>
              <a:t>Why They DO it?</a:t>
            </a:r>
          </a:p>
        </p:txBody>
      </p:sp>
      <p:sp>
        <p:nvSpPr>
          <p:cNvPr id="3" name="TextBox 2"/>
          <p:cNvSpPr txBox="1"/>
          <p:nvPr/>
        </p:nvSpPr>
        <p:spPr>
          <a:xfrm>
            <a:off x="448965" y="1564117"/>
            <a:ext cx="8695035" cy="1846659"/>
          </a:xfrm>
          <a:prstGeom prst="rect">
            <a:avLst/>
          </a:prstGeom>
          <a:noFill/>
        </p:spPr>
        <p:txBody>
          <a:bodyPr wrap="square" rtlCol="0">
            <a:spAutoFit/>
          </a:bodyPr>
          <a:lstStyle/>
          <a:p>
            <a:pPr marL="285750" lvl="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Microbes that are used in leaching are </a:t>
            </a:r>
            <a:r>
              <a:rPr lang="en-US" sz="24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Chemolithoautotrophic</a:t>
            </a:r>
            <a:r>
              <a:rPr lang="en-US" sz="2400" dirty="0">
                <a:solidFill>
                  <a:prstClr val="black"/>
                </a:solidFill>
                <a:latin typeface="Times New Roman" panose="02020603050405020304" pitchFamily="18" charset="0"/>
                <a:cs typeface="Times New Roman" panose="02020603050405020304" pitchFamily="18" charset="0"/>
              </a:rPr>
              <a:t> species.</a:t>
            </a:r>
          </a:p>
          <a:p>
            <a:pPr marL="285750" lvl="0" indent="-285750">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They use the carbon dioxide of environment and get the required energy from leaching reaction for their metabolic processes</a:t>
            </a:r>
            <a:r>
              <a:rPr lang="en-US" sz="2000" dirty="0">
                <a:solidFill>
                  <a:prstClr val="black"/>
                </a:solidFill>
                <a:latin typeface="Times New Roman" panose="02020603050405020304" pitchFamily="18" charset="0"/>
                <a:cs typeface="Times New Roman" panose="02020603050405020304" pitchFamily="18" charset="0"/>
              </a:rPr>
              <a:t>. </a:t>
            </a:r>
          </a:p>
          <a:p>
            <a:endParaRPr lang="en-US" dirty="0"/>
          </a:p>
        </p:txBody>
      </p:sp>
      <p:sp>
        <p:nvSpPr>
          <p:cNvPr id="5" name="Rectangle 4"/>
          <p:cNvSpPr/>
          <p:nvPr/>
        </p:nvSpPr>
        <p:spPr>
          <a:xfrm>
            <a:off x="0" y="6705295"/>
            <a:ext cx="916230" cy="152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spaceship-earth.org/REM/Na2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425" y="3123590"/>
            <a:ext cx="4349064" cy="32762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455957" y="5261460"/>
            <a:ext cx="1184978" cy="6108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404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par>
                          <p:cTn id="19" fill="hold">
                            <p:stCondLst>
                              <p:cond delay="2000"/>
                            </p:stCondLst>
                            <p:childTnLst>
                              <p:par>
                                <p:cTn id="20" presetID="22" presetClass="entr" presetSubtype="4" fill="hold" nodeType="after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ipe(down)">
                                      <p:cBhvr>
                                        <p:cTn id="22" dur="500"/>
                                        <p:tgtEl>
                                          <p:spTgt spid="1026"/>
                                        </p:tgtEl>
                                      </p:cBhvr>
                                    </p:animEffect>
                                  </p:childTnLst>
                                </p:cTn>
                              </p:par>
                            </p:childTnLst>
                          </p:cTn>
                        </p:par>
                        <p:par>
                          <p:cTn id="23" fill="hold">
                            <p:stCondLst>
                              <p:cond delay="25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CA030DA-ECBC-499A-997C-A79C6F40C8C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1136" t="69714" r="13862" b="22875"/>
          <a:stretch/>
        </p:blipFill>
        <p:spPr>
          <a:xfrm>
            <a:off x="1" y="6063336"/>
            <a:ext cx="9144000" cy="794664"/>
          </a:xfrm>
          <a:prstGeom prst="rect">
            <a:avLst/>
          </a:prstGeom>
        </p:spPr>
      </p:pic>
      <p:grpSp>
        <p:nvGrpSpPr>
          <p:cNvPr id="2" name="Group 1">
            <a:extLst>
              <a:ext uri="{FF2B5EF4-FFF2-40B4-BE49-F238E27FC236}">
                <a16:creationId xmlns:a16="http://schemas.microsoft.com/office/drawing/2014/main" id="{12C1BB50-7DFD-4733-9888-02F6F926FB1D}"/>
              </a:ext>
            </a:extLst>
          </p:cNvPr>
          <p:cNvGrpSpPr/>
          <p:nvPr/>
        </p:nvGrpSpPr>
        <p:grpSpPr>
          <a:xfrm>
            <a:off x="4988737" y="-124522"/>
            <a:ext cx="4640350" cy="4816595"/>
            <a:chOff x="5589101" y="-152231"/>
            <a:chExt cx="5670620" cy="5885996"/>
          </a:xfrm>
        </p:grpSpPr>
        <p:pic>
          <p:nvPicPr>
            <p:cNvPr id="7" name="Picture 6">
              <a:extLst>
                <a:ext uri="{FF2B5EF4-FFF2-40B4-BE49-F238E27FC236}">
                  <a16:creationId xmlns:a16="http://schemas.microsoft.com/office/drawing/2014/main" id="{6CEBDCAA-B3AE-4590-89D5-FABA1255D7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569" t="24327" r="29552" b="37711"/>
            <a:stretch/>
          </p:blipFill>
          <p:spPr>
            <a:xfrm>
              <a:off x="8449660" y="2329587"/>
              <a:ext cx="1159485" cy="1048734"/>
            </a:xfrm>
            <a:prstGeom prst="rect">
              <a:avLst/>
            </a:prstGeom>
          </p:spPr>
        </p:pic>
        <p:pic>
          <p:nvPicPr>
            <p:cNvPr id="22" name="Picture 21">
              <a:extLst>
                <a:ext uri="{FF2B5EF4-FFF2-40B4-BE49-F238E27FC236}">
                  <a16:creationId xmlns:a16="http://schemas.microsoft.com/office/drawing/2014/main" id="{29166A6A-3316-4559-B7EC-F7113D5EE0BD}"/>
                </a:ext>
              </a:extLst>
            </p:cNvPr>
            <p:cNvPicPr>
              <a:picLocks noChangeAspect="1"/>
            </p:cNvPicPr>
            <p:nvPr/>
          </p:nvPicPr>
          <p:blipFill rotWithShape="1">
            <a:blip r:embed="rId5">
              <a:extLst>
                <a:ext uri="{28A0092B-C50C-407E-A947-70E740481C1C}">
                  <a14:useLocalDpi xmlns:a14="http://schemas.microsoft.com/office/drawing/2010/main" val="0"/>
                </a:ext>
              </a:extLst>
            </a:blip>
            <a:srcRect r="19513"/>
            <a:stretch/>
          </p:blipFill>
          <p:spPr>
            <a:xfrm>
              <a:off x="9715980" y="2379567"/>
              <a:ext cx="952021" cy="1182826"/>
            </a:xfrm>
            <a:prstGeom prst="rect">
              <a:avLst/>
            </a:prstGeom>
          </p:spPr>
        </p:pic>
        <p:pic>
          <p:nvPicPr>
            <p:cNvPr id="35" name="Picture 34">
              <a:extLst>
                <a:ext uri="{FF2B5EF4-FFF2-40B4-BE49-F238E27FC236}">
                  <a16:creationId xmlns:a16="http://schemas.microsoft.com/office/drawing/2014/main" id="{94014A40-9A1F-4505-9AAC-57451D7D9E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7065066">
              <a:off x="7135216" y="1012948"/>
              <a:ext cx="858489" cy="858489"/>
            </a:xfrm>
            <a:prstGeom prst="rect">
              <a:avLst/>
            </a:prstGeom>
          </p:spPr>
        </p:pic>
        <p:pic>
          <p:nvPicPr>
            <p:cNvPr id="37" name="Picture 36">
              <a:extLst>
                <a:ext uri="{FF2B5EF4-FFF2-40B4-BE49-F238E27FC236}">
                  <a16:creationId xmlns:a16="http://schemas.microsoft.com/office/drawing/2014/main" id="{ACBAED1C-0BE6-4BCF-9D8E-3159053ECB5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7271"/>
            <a:stretch/>
          </p:blipFill>
          <p:spPr>
            <a:xfrm>
              <a:off x="6833582" y="0"/>
              <a:ext cx="913268" cy="710218"/>
            </a:xfrm>
            <a:prstGeom prst="rect">
              <a:avLst/>
            </a:prstGeom>
          </p:spPr>
        </p:pic>
        <p:pic>
          <p:nvPicPr>
            <p:cNvPr id="39" name="Picture 38">
              <a:extLst>
                <a:ext uri="{FF2B5EF4-FFF2-40B4-BE49-F238E27FC236}">
                  <a16:creationId xmlns:a16="http://schemas.microsoft.com/office/drawing/2014/main" id="{93DA5266-A5EA-4AB8-BA85-3CE9E7B636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0718" y="1854099"/>
              <a:ext cx="999385" cy="1285663"/>
            </a:xfrm>
            <a:prstGeom prst="rect">
              <a:avLst/>
            </a:prstGeom>
          </p:spPr>
        </p:pic>
        <p:sp>
          <p:nvSpPr>
            <p:cNvPr id="44" name="Arc 43">
              <a:extLst>
                <a:ext uri="{FF2B5EF4-FFF2-40B4-BE49-F238E27FC236}">
                  <a16:creationId xmlns:a16="http://schemas.microsoft.com/office/drawing/2014/main" id="{513820B3-0F17-4E55-9B90-D907A86BC78E}"/>
                </a:ext>
              </a:extLst>
            </p:cNvPr>
            <p:cNvSpPr/>
            <p:nvPr/>
          </p:nvSpPr>
          <p:spPr>
            <a:xfrm rot="10800000">
              <a:off x="5589101" y="-152231"/>
              <a:ext cx="5670620" cy="5885996"/>
            </a:xfrm>
            <a:custGeom>
              <a:avLst/>
              <a:gdLst>
                <a:gd name="connsiteX0" fmla="*/ 4329754 w 8659508"/>
                <a:gd name="connsiteY0" fmla="*/ 0 h 9307336"/>
                <a:gd name="connsiteX1" fmla="*/ 8659508 w 8659508"/>
                <a:gd name="connsiteY1" fmla="*/ 4653668 h 9307336"/>
                <a:gd name="connsiteX2" fmla="*/ 4329754 w 8659508"/>
                <a:gd name="connsiteY2" fmla="*/ 4653668 h 9307336"/>
                <a:gd name="connsiteX3" fmla="*/ 4329754 w 8659508"/>
                <a:gd name="connsiteY3" fmla="*/ 0 h 9307336"/>
                <a:gd name="connsiteX0" fmla="*/ 4329754 w 8659508"/>
                <a:gd name="connsiteY0" fmla="*/ 0 h 9307336"/>
                <a:gd name="connsiteX1" fmla="*/ 8659508 w 8659508"/>
                <a:gd name="connsiteY1" fmla="*/ 4653668 h 9307336"/>
                <a:gd name="connsiteX0" fmla="*/ 0 w 4329754"/>
                <a:gd name="connsiteY0" fmla="*/ 15201 h 4668869"/>
                <a:gd name="connsiteX1" fmla="*/ 4329754 w 4329754"/>
                <a:gd name="connsiteY1" fmla="*/ 4668869 h 4668869"/>
                <a:gd name="connsiteX2" fmla="*/ 0 w 4329754"/>
                <a:gd name="connsiteY2" fmla="*/ 4668869 h 4668869"/>
                <a:gd name="connsiteX3" fmla="*/ 0 w 4329754"/>
                <a:gd name="connsiteY3" fmla="*/ 15201 h 4668869"/>
                <a:gd name="connsiteX0" fmla="*/ 0 w 4329754"/>
                <a:gd name="connsiteY0" fmla="*/ 15201 h 4668869"/>
                <a:gd name="connsiteX1" fmla="*/ 4329754 w 4329754"/>
                <a:gd name="connsiteY1" fmla="*/ 4668869 h 4668869"/>
                <a:gd name="connsiteX0" fmla="*/ 0 w 4329754"/>
                <a:gd name="connsiteY0" fmla="*/ 11201 h 4664869"/>
                <a:gd name="connsiteX1" fmla="*/ 4329754 w 4329754"/>
                <a:gd name="connsiteY1" fmla="*/ 4664869 h 4664869"/>
                <a:gd name="connsiteX2" fmla="*/ 0 w 4329754"/>
                <a:gd name="connsiteY2" fmla="*/ 4664869 h 4664869"/>
                <a:gd name="connsiteX3" fmla="*/ 0 w 4329754"/>
                <a:gd name="connsiteY3" fmla="*/ 11201 h 4664869"/>
                <a:gd name="connsiteX0" fmla="*/ 0 w 4329754"/>
                <a:gd name="connsiteY0" fmla="*/ 11201 h 4664869"/>
                <a:gd name="connsiteX1" fmla="*/ 4329754 w 4329754"/>
                <a:gd name="connsiteY1" fmla="*/ 4664869 h 4664869"/>
                <a:gd name="connsiteX0" fmla="*/ 0 w 4329754"/>
                <a:gd name="connsiteY0" fmla="*/ 0 h 4653668"/>
                <a:gd name="connsiteX1" fmla="*/ 4329754 w 4329754"/>
                <a:gd name="connsiteY1" fmla="*/ 4653668 h 4653668"/>
                <a:gd name="connsiteX2" fmla="*/ 0 w 4329754"/>
                <a:gd name="connsiteY2" fmla="*/ 4653668 h 4653668"/>
                <a:gd name="connsiteX3" fmla="*/ 0 w 4329754"/>
                <a:gd name="connsiteY3" fmla="*/ 0 h 4653668"/>
                <a:gd name="connsiteX0" fmla="*/ 0 w 4329754"/>
                <a:gd name="connsiteY0" fmla="*/ 0 h 4653668"/>
                <a:gd name="connsiteX1" fmla="*/ 4329754 w 4329754"/>
                <a:gd name="connsiteY1" fmla="*/ 4653668 h 4653668"/>
                <a:gd name="connsiteX0" fmla="*/ 0 w 4329754"/>
                <a:gd name="connsiteY0" fmla="*/ 0 h 4653668"/>
                <a:gd name="connsiteX1" fmla="*/ 4329754 w 4329754"/>
                <a:gd name="connsiteY1" fmla="*/ 4653668 h 4653668"/>
                <a:gd name="connsiteX2" fmla="*/ 0 w 4329754"/>
                <a:gd name="connsiteY2" fmla="*/ 4653668 h 4653668"/>
                <a:gd name="connsiteX3" fmla="*/ 0 w 4329754"/>
                <a:gd name="connsiteY3" fmla="*/ 0 h 4653668"/>
                <a:gd name="connsiteX0" fmla="*/ 0 w 4329754"/>
                <a:gd name="connsiteY0" fmla="*/ 0 h 4653668"/>
                <a:gd name="connsiteX1" fmla="*/ 4329754 w 4329754"/>
                <a:gd name="connsiteY1" fmla="*/ 4653668 h 4653668"/>
                <a:gd name="connsiteX0" fmla="*/ 0 w 4329754"/>
                <a:gd name="connsiteY0" fmla="*/ 0 h 4653668"/>
                <a:gd name="connsiteX1" fmla="*/ 4329754 w 4329754"/>
                <a:gd name="connsiteY1" fmla="*/ 4653668 h 4653668"/>
                <a:gd name="connsiteX2" fmla="*/ 0 w 4329754"/>
                <a:gd name="connsiteY2" fmla="*/ 4653668 h 4653668"/>
                <a:gd name="connsiteX3" fmla="*/ 0 w 4329754"/>
                <a:gd name="connsiteY3" fmla="*/ 0 h 4653668"/>
                <a:gd name="connsiteX0" fmla="*/ 0 w 4329754"/>
                <a:gd name="connsiteY0" fmla="*/ 0 h 4653668"/>
                <a:gd name="connsiteX1" fmla="*/ 4329754 w 4329754"/>
                <a:gd name="connsiteY1" fmla="*/ 4653668 h 4653668"/>
                <a:gd name="connsiteX0" fmla="*/ 0 w 4329754"/>
                <a:gd name="connsiteY0" fmla="*/ 0 h 4653668"/>
                <a:gd name="connsiteX1" fmla="*/ 4329754 w 4329754"/>
                <a:gd name="connsiteY1" fmla="*/ 4653668 h 4653668"/>
                <a:gd name="connsiteX2" fmla="*/ 0 w 4329754"/>
                <a:gd name="connsiteY2" fmla="*/ 4653668 h 4653668"/>
                <a:gd name="connsiteX3" fmla="*/ 0 w 4329754"/>
                <a:gd name="connsiteY3" fmla="*/ 0 h 4653668"/>
                <a:gd name="connsiteX0" fmla="*/ 0 w 4329754"/>
                <a:gd name="connsiteY0" fmla="*/ 0 h 4653668"/>
                <a:gd name="connsiteX1" fmla="*/ 4329754 w 4329754"/>
                <a:gd name="connsiteY1" fmla="*/ 4653668 h 4653668"/>
                <a:gd name="connsiteX0" fmla="*/ 25009 w 4354763"/>
                <a:gd name="connsiteY0" fmla="*/ 0 h 4653668"/>
                <a:gd name="connsiteX1" fmla="*/ 4354763 w 4354763"/>
                <a:gd name="connsiteY1" fmla="*/ 4653668 h 4653668"/>
                <a:gd name="connsiteX2" fmla="*/ 25009 w 4354763"/>
                <a:gd name="connsiteY2" fmla="*/ 4653668 h 4653668"/>
                <a:gd name="connsiteX3" fmla="*/ 25009 w 4354763"/>
                <a:gd name="connsiteY3" fmla="*/ 0 h 4653668"/>
                <a:gd name="connsiteX0" fmla="*/ 25009 w 4354763"/>
                <a:gd name="connsiteY0" fmla="*/ 0 h 4653668"/>
                <a:gd name="connsiteX1" fmla="*/ 4354763 w 4354763"/>
                <a:gd name="connsiteY1" fmla="*/ 4653668 h 4653668"/>
                <a:gd name="connsiteX0" fmla="*/ 25009 w 4354763"/>
                <a:gd name="connsiteY0" fmla="*/ 0 h 4653668"/>
                <a:gd name="connsiteX1" fmla="*/ 4354763 w 4354763"/>
                <a:gd name="connsiteY1" fmla="*/ 4653668 h 4653668"/>
                <a:gd name="connsiteX2" fmla="*/ 25009 w 4354763"/>
                <a:gd name="connsiteY2" fmla="*/ 4653668 h 4653668"/>
                <a:gd name="connsiteX3" fmla="*/ 25009 w 4354763"/>
                <a:gd name="connsiteY3" fmla="*/ 0 h 4653668"/>
                <a:gd name="connsiteX0" fmla="*/ 25009 w 4354763"/>
                <a:gd name="connsiteY0" fmla="*/ 0 h 4653668"/>
                <a:gd name="connsiteX1" fmla="*/ 4354763 w 4354763"/>
                <a:gd name="connsiteY1" fmla="*/ 4653668 h 4653668"/>
                <a:gd name="connsiteX0" fmla="*/ 25009 w 4567466"/>
                <a:gd name="connsiteY0" fmla="*/ 0 h 4653668"/>
                <a:gd name="connsiteX1" fmla="*/ 4354763 w 4567466"/>
                <a:gd name="connsiteY1" fmla="*/ 4653668 h 4653668"/>
                <a:gd name="connsiteX2" fmla="*/ 25009 w 4567466"/>
                <a:gd name="connsiteY2" fmla="*/ 4653668 h 4653668"/>
                <a:gd name="connsiteX3" fmla="*/ 25009 w 4567466"/>
                <a:gd name="connsiteY3" fmla="*/ 0 h 4653668"/>
                <a:gd name="connsiteX0" fmla="*/ 25009 w 4567466"/>
                <a:gd name="connsiteY0" fmla="*/ 0 h 4653668"/>
                <a:gd name="connsiteX1" fmla="*/ 4354763 w 4567466"/>
                <a:gd name="connsiteY1" fmla="*/ 4653668 h 4653668"/>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25009 w 4557423"/>
                <a:gd name="connsiteY0" fmla="*/ 125242 h 4778910"/>
                <a:gd name="connsiteX1" fmla="*/ 4354763 w 4557423"/>
                <a:gd name="connsiteY1" fmla="*/ 4778910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25009 w 4557423"/>
                <a:gd name="connsiteY0" fmla="*/ 125242 h 4778910"/>
                <a:gd name="connsiteX1" fmla="*/ 4017138 w 4557423"/>
                <a:gd name="connsiteY1" fmla="*/ 4764843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517378 w 4557423"/>
                <a:gd name="connsiteY0" fmla="*/ 913033 h 4778910"/>
                <a:gd name="connsiteX1" fmla="*/ 4017138 w 4557423"/>
                <a:gd name="connsiteY1" fmla="*/ 4764843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517378 w 4557423"/>
                <a:gd name="connsiteY0" fmla="*/ 913033 h 4778910"/>
                <a:gd name="connsiteX1" fmla="*/ 3876461 w 4557423"/>
                <a:gd name="connsiteY1" fmla="*/ 4764843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517378 w 4557423"/>
                <a:gd name="connsiteY0" fmla="*/ 913033 h 4778910"/>
                <a:gd name="connsiteX1" fmla="*/ 3876461 w 4557423"/>
                <a:gd name="connsiteY1" fmla="*/ 4764843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517378 w 4557423"/>
                <a:gd name="connsiteY0" fmla="*/ 1053710 h 4778910"/>
                <a:gd name="connsiteX1" fmla="*/ 3876461 w 4557423"/>
                <a:gd name="connsiteY1" fmla="*/ 4764843 h 4778910"/>
                <a:gd name="connsiteX0" fmla="*/ 25009 w 4557423"/>
                <a:gd name="connsiteY0" fmla="*/ 125242 h 4778910"/>
                <a:gd name="connsiteX1" fmla="*/ 4354763 w 4557423"/>
                <a:gd name="connsiteY1" fmla="*/ 4778910 h 4778910"/>
                <a:gd name="connsiteX2" fmla="*/ 25009 w 4557423"/>
                <a:gd name="connsiteY2" fmla="*/ 4778910 h 4778910"/>
                <a:gd name="connsiteX3" fmla="*/ 25009 w 4557423"/>
                <a:gd name="connsiteY3" fmla="*/ 125242 h 4778910"/>
                <a:gd name="connsiteX0" fmla="*/ 292295 w 4557423"/>
                <a:gd name="connsiteY0" fmla="*/ 1180319 h 4778910"/>
                <a:gd name="connsiteX1" fmla="*/ 3876461 w 4557423"/>
                <a:gd name="connsiteY1" fmla="*/ 4764843 h 4778910"/>
              </a:gdLst>
              <a:ahLst/>
              <a:cxnLst>
                <a:cxn ang="0">
                  <a:pos x="connsiteX0" y="connsiteY0"/>
                </a:cxn>
                <a:cxn ang="0">
                  <a:pos x="connsiteX1" y="connsiteY1"/>
                </a:cxn>
              </a:cxnLst>
              <a:rect l="l" t="t" r="r" b="b"/>
              <a:pathLst>
                <a:path w="4557423" h="4778910" stroke="0" extrusionOk="0">
                  <a:moveTo>
                    <a:pt x="25009" y="125242"/>
                  </a:moveTo>
                  <a:cubicBezTo>
                    <a:pt x="2374063" y="-437466"/>
                    <a:pt x="5367637" y="858262"/>
                    <a:pt x="4354763" y="4778910"/>
                  </a:cubicBezTo>
                  <a:lnTo>
                    <a:pt x="25009" y="4778910"/>
                  </a:lnTo>
                  <a:cubicBezTo>
                    <a:pt x="25009" y="3227687"/>
                    <a:pt x="-31262" y="2801880"/>
                    <a:pt x="25009" y="125242"/>
                  </a:cubicBezTo>
                  <a:close/>
                </a:path>
                <a:path w="4557423" h="4778910" fill="none">
                  <a:moveTo>
                    <a:pt x="292295" y="1180319"/>
                  </a:moveTo>
                  <a:cubicBezTo>
                    <a:pt x="2683552" y="1180319"/>
                    <a:pt x="4101544" y="2054016"/>
                    <a:pt x="3876461" y="4764843"/>
                  </a:cubicBezTo>
                </a:path>
              </a:pathLst>
            </a:custGeom>
            <a:ln w="177800">
              <a:solidFill>
                <a:srgbClr val="1DA7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056730CD-6624-464C-B8F6-ABCC4EB2147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8571" t="3255" r="58884" b="24270"/>
            <a:stretch/>
          </p:blipFill>
          <p:spPr>
            <a:xfrm rot="16200000">
              <a:off x="7691759" y="-41043"/>
              <a:ext cx="2935202" cy="3017283"/>
            </a:xfrm>
            <a:prstGeom prst="rect">
              <a:avLst/>
            </a:prstGeom>
          </p:spPr>
        </p:pic>
      </p:grpSp>
      <p:sp>
        <p:nvSpPr>
          <p:cNvPr id="3" name="TextBox 2">
            <a:extLst>
              <a:ext uri="{FF2B5EF4-FFF2-40B4-BE49-F238E27FC236}">
                <a16:creationId xmlns:a16="http://schemas.microsoft.com/office/drawing/2014/main" id="{CDC46923-9F84-4D28-9C59-990DA86301DD}"/>
              </a:ext>
            </a:extLst>
          </p:cNvPr>
          <p:cNvSpPr txBox="1"/>
          <p:nvPr/>
        </p:nvSpPr>
        <p:spPr>
          <a:xfrm>
            <a:off x="907080" y="1443835"/>
            <a:ext cx="4733855" cy="397031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1611037    </a:t>
            </a:r>
            <a:r>
              <a:rPr lang="en-US" sz="2800" b="1" dirty="0">
                <a:solidFill>
                  <a:srgbClr val="1DA7E2"/>
                </a:solidFill>
                <a:latin typeface="Times New Roman" panose="02020603050405020304" pitchFamily="18" charset="0"/>
                <a:cs typeface="Times New Roman" panose="02020603050405020304" pitchFamily="18" charset="0"/>
              </a:rPr>
              <a:t>Introduction</a:t>
            </a:r>
          </a:p>
          <a:p>
            <a:r>
              <a:rPr lang="en-US" sz="2800" b="1" dirty="0">
                <a:latin typeface="Times New Roman" panose="02020603050405020304" pitchFamily="18" charset="0"/>
                <a:cs typeface="Times New Roman" panose="02020603050405020304" pitchFamily="18" charset="0"/>
              </a:rPr>
              <a:t>1611038    </a:t>
            </a:r>
            <a:r>
              <a:rPr lang="en-US" sz="2800" b="1" dirty="0">
                <a:solidFill>
                  <a:srgbClr val="1DA7E2"/>
                </a:solidFill>
                <a:latin typeface="Times New Roman" panose="02020603050405020304" pitchFamily="18" charset="0"/>
                <a:cs typeface="Times New Roman" panose="02020603050405020304" pitchFamily="18" charset="0"/>
              </a:rPr>
              <a:t>Microorganisms</a:t>
            </a:r>
          </a:p>
          <a:p>
            <a:r>
              <a:rPr lang="en-US" sz="2800" b="1" dirty="0">
                <a:latin typeface="Times New Roman" panose="02020603050405020304" pitchFamily="18" charset="0"/>
                <a:cs typeface="Times New Roman" panose="02020603050405020304" pitchFamily="18" charset="0"/>
              </a:rPr>
              <a:t>1611039    </a:t>
            </a:r>
            <a:r>
              <a:rPr lang="en-US" sz="2800" b="1" dirty="0">
                <a:solidFill>
                  <a:srgbClr val="1DA7E2"/>
                </a:solidFill>
                <a:latin typeface="Times New Roman" panose="02020603050405020304" pitchFamily="18" charset="0"/>
                <a:cs typeface="Times New Roman" panose="02020603050405020304" pitchFamily="18" charset="0"/>
              </a:rPr>
              <a:t>Mechanisms</a:t>
            </a:r>
          </a:p>
          <a:p>
            <a:r>
              <a:rPr lang="en-US" sz="2800" b="1" dirty="0">
                <a:latin typeface="Times New Roman" panose="02020603050405020304" pitchFamily="18" charset="0"/>
                <a:cs typeface="Times New Roman" panose="02020603050405020304" pitchFamily="18" charset="0"/>
              </a:rPr>
              <a:t>1611040    </a:t>
            </a:r>
            <a:r>
              <a:rPr lang="en-US" sz="2800" b="1" dirty="0">
                <a:solidFill>
                  <a:srgbClr val="1DA7E2"/>
                </a:solidFill>
                <a:latin typeface="Times New Roman" panose="02020603050405020304" pitchFamily="18" charset="0"/>
                <a:cs typeface="Times New Roman" panose="02020603050405020304" pitchFamily="18" charset="0"/>
              </a:rPr>
              <a:t>Factors</a:t>
            </a:r>
          </a:p>
          <a:p>
            <a:r>
              <a:rPr lang="en-US" sz="2800" b="1" dirty="0">
                <a:latin typeface="Times New Roman" panose="02020603050405020304" pitchFamily="18" charset="0"/>
                <a:cs typeface="Times New Roman" panose="02020603050405020304" pitchFamily="18" charset="0"/>
              </a:rPr>
              <a:t>1611041    </a:t>
            </a:r>
            <a:r>
              <a:rPr lang="en-US" sz="2800" b="1" dirty="0">
                <a:solidFill>
                  <a:srgbClr val="1DA7E2"/>
                </a:solidFill>
                <a:latin typeface="Times New Roman" panose="02020603050405020304" pitchFamily="18" charset="0"/>
                <a:cs typeface="Times New Roman" panose="02020603050405020304" pitchFamily="18" charset="0"/>
              </a:rPr>
              <a:t>Techniques</a:t>
            </a:r>
          </a:p>
          <a:p>
            <a:r>
              <a:rPr lang="en-US" sz="2800" b="1" dirty="0">
                <a:latin typeface="Times New Roman" panose="02020603050405020304" pitchFamily="18" charset="0"/>
                <a:cs typeface="Times New Roman" panose="02020603050405020304" pitchFamily="18" charset="0"/>
              </a:rPr>
              <a:t>1611042    </a:t>
            </a:r>
            <a:r>
              <a:rPr lang="en-US" sz="2800" b="1" dirty="0">
                <a:solidFill>
                  <a:srgbClr val="1DA7E2"/>
                </a:solidFill>
                <a:latin typeface="Times New Roman" panose="02020603050405020304" pitchFamily="18" charset="0"/>
                <a:cs typeface="Times New Roman" panose="02020603050405020304" pitchFamily="18" charset="0"/>
              </a:rPr>
              <a:t>Industrial Process</a:t>
            </a:r>
          </a:p>
          <a:p>
            <a:r>
              <a:rPr lang="en-US" sz="2800" b="1" dirty="0">
                <a:latin typeface="Times New Roman" panose="02020603050405020304" pitchFamily="18" charset="0"/>
                <a:cs typeface="Times New Roman" panose="02020603050405020304" pitchFamily="18" charset="0"/>
              </a:rPr>
              <a:t>1611044    </a:t>
            </a:r>
            <a:r>
              <a:rPr lang="en-US" sz="2800" b="1" dirty="0">
                <a:solidFill>
                  <a:srgbClr val="1DA7E2"/>
                </a:solidFill>
                <a:latin typeface="Times New Roman" panose="02020603050405020304" pitchFamily="18" charset="0"/>
                <a:cs typeface="Times New Roman" panose="02020603050405020304" pitchFamily="18" charset="0"/>
              </a:rPr>
              <a:t>Applications</a:t>
            </a:r>
          </a:p>
          <a:p>
            <a:endParaRPr lang="en-US" sz="2800" dirty="0"/>
          </a:p>
          <a:p>
            <a:endParaRPr lang="en-US" sz="2800" dirty="0"/>
          </a:p>
        </p:txBody>
      </p:sp>
      <p:graphicFrame>
        <p:nvGraphicFramePr>
          <p:cNvPr id="6" name="Table 5">
            <a:extLst>
              <a:ext uri="{FF2B5EF4-FFF2-40B4-BE49-F238E27FC236}">
                <a16:creationId xmlns:a16="http://schemas.microsoft.com/office/drawing/2014/main" id="{FF13FA1D-C8FD-468A-80BC-30180FF8FBF3}"/>
              </a:ext>
            </a:extLst>
          </p:cNvPr>
          <p:cNvGraphicFramePr>
            <a:graphicFrameLocks noGrp="1"/>
          </p:cNvGraphicFramePr>
          <p:nvPr>
            <p:extLst>
              <p:ext uri="{D42A27DB-BD31-4B8C-83A1-F6EECF244321}">
                <p14:modId xmlns:p14="http://schemas.microsoft.com/office/powerpoint/2010/main" val="2886974512"/>
              </p:ext>
            </p:extLst>
          </p:nvPr>
        </p:nvGraphicFramePr>
        <p:xfrm>
          <a:off x="754376" y="985719"/>
          <a:ext cx="3817624" cy="458115"/>
        </p:xfrm>
        <a:graphic>
          <a:graphicData uri="http://schemas.openxmlformats.org/drawingml/2006/table">
            <a:tbl>
              <a:tblPr firstRow="1" bandRow="1">
                <a:tableStyleId>{5C22544A-7EE6-4342-B048-85BDC9FD1C3A}</a:tableStyleId>
              </a:tblPr>
              <a:tblGrid>
                <a:gridCol w="1679754">
                  <a:extLst>
                    <a:ext uri="{9D8B030D-6E8A-4147-A177-3AD203B41FA5}">
                      <a16:colId xmlns:a16="http://schemas.microsoft.com/office/drawing/2014/main" val="1559957718"/>
                    </a:ext>
                  </a:extLst>
                </a:gridCol>
                <a:gridCol w="2137870">
                  <a:extLst>
                    <a:ext uri="{9D8B030D-6E8A-4147-A177-3AD203B41FA5}">
                      <a16:colId xmlns:a16="http://schemas.microsoft.com/office/drawing/2014/main" val="3167411373"/>
                    </a:ext>
                  </a:extLst>
                </a:gridCol>
              </a:tblGrid>
              <a:tr h="458115">
                <a:tc>
                  <a:txBody>
                    <a:bodyPr/>
                    <a:lstStyle/>
                    <a:p>
                      <a:r>
                        <a:rPr lang="en-US" sz="2400" dirty="0">
                          <a:latin typeface="Times New Roman" panose="02020603050405020304" pitchFamily="18" charset="0"/>
                          <a:cs typeface="Times New Roman" panose="02020603050405020304" pitchFamily="18" charset="0"/>
                        </a:rPr>
                        <a:t>Student ID</a:t>
                      </a:r>
                    </a:p>
                  </a:txBody>
                  <a:tcPr/>
                </a:tc>
                <a:tc>
                  <a:txBody>
                    <a:bodyPr/>
                    <a:lstStyle/>
                    <a:p>
                      <a:r>
                        <a:rPr lang="en-US" sz="2400" dirty="0">
                          <a:latin typeface="Times New Roman" panose="02020603050405020304" pitchFamily="18" charset="0"/>
                          <a:cs typeface="Times New Roman" panose="02020603050405020304" pitchFamily="18" charset="0"/>
                        </a:rPr>
                        <a:t>Topic</a:t>
                      </a:r>
                    </a:p>
                  </a:txBody>
                  <a:tcPr/>
                </a:tc>
                <a:extLst>
                  <a:ext uri="{0D108BD9-81ED-4DB2-BD59-A6C34878D82A}">
                    <a16:rowId xmlns:a16="http://schemas.microsoft.com/office/drawing/2014/main" val="559048134"/>
                  </a:ext>
                </a:extLst>
              </a:tr>
            </a:tbl>
          </a:graphicData>
        </a:graphic>
      </p:graphicFrame>
      <p:cxnSp>
        <p:nvCxnSpPr>
          <p:cNvPr id="10" name="Straight Connector 9">
            <a:extLst>
              <a:ext uri="{FF2B5EF4-FFF2-40B4-BE49-F238E27FC236}">
                <a16:creationId xmlns:a16="http://schemas.microsoft.com/office/drawing/2014/main" id="{4714BD92-9D09-4331-8A86-88E695BBFA60}"/>
              </a:ext>
            </a:extLst>
          </p:cNvPr>
          <p:cNvCxnSpPr/>
          <p:nvPr/>
        </p:nvCxnSpPr>
        <p:spPr>
          <a:xfrm>
            <a:off x="2434130" y="1443835"/>
            <a:ext cx="0" cy="30541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7679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517900" y="527605"/>
            <a:ext cx="7329840" cy="830997"/>
          </a:xfrm>
          <a:prstGeom prst="rect">
            <a:avLst/>
          </a:prstGeom>
          <a:noFill/>
        </p:spPr>
        <p:txBody>
          <a:bodyPr wrap="square" rtlCol="0">
            <a:spAutoFit/>
          </a:bodyPr>
          <a:lstStyle/>
          <a:p>
            <a:r>
              <a:rPr lang="en-US" sz="4800" b="1" dirty="0">
                <a:solidFill>
                  <a:srgbClr val="2E707E"/>
                </a:solidFill>
                <a:latin typeface="Times New Roman" panose="02020603050405020304" pitchFamily="18" charset="0"/>
                <a:cs typeface="Times New Roman" panose="02020603050405020304" pitchFamily="18" charset="0"/>
              </a:rPr>
              <a:t>Classification of bacteria</a:t>
            </a:r>
          </a:p>
        </p:txBody>
      </p:sp>
      <p:sp>
        <p:nvSpPr>
          <p:cNvPr id="6" name="TextBox 5"/>
          <p:cNvSpPr txBox="1"/>
          <p:nvPr/>
        </p:nvSpPr>
        <p:spPr>
          <a:xfrm>
            <a:off x="2220760" y="1358602"/>
            <a:ext cx="6871725" cy="369332"/>
          </a:xfrm>
          <a:prstGeom prst="rect">
            <a:avLst/>
          </a:prstGeom>
          <a:noFill/>
        </p:spPr>
        <p:txBody>
          <a:bodyPr wrap="square" rtlCol="0">
            <a:spAutoFit/>
          </a:bodyPr>
          <a:lstStyle/>
          <a:p>
            <a:r>
              <a:rPr lang="en-US" dirty="0"/>
              <a:t>(According to the temperature in which they are active)</a:t>
            </a:r>
          </a:p>
        </p:txBody>
      </p:sp>
      <p:sp>
        <p:nvSpPr>
          <p:cNvPr id="14" name="Freeform 13"/>
          <p:cNvSpPr/>
          <p:nvPr/>
        </p:nvSpPr>
        <p:spPr>
          <a:xfrm>
            <a:off x="1824054" y="2054654"/>
            <a:ext cx="1934766" cy="40640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gradFill rotWithShape="0">
            <a:gsLst>
              <a:gs pos="0">
                <a:srgbClr val="236362"/>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gra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146050" tIns="812801" rIns="146552" bIns="812800" numCol="1" spcCol="1270" anchor="ctr" anchorCtr="0">
            <a:noAutofit/>
          </a:bodyPr>
          <a:lstStyle/>
          <a:p>
            <a:pPr lvl="0" algn="ctr" defTabSz="1022350">
              <a:lnSpc>
                <a:spcPct val="90000"/>
              </a:lnSpc>
              <a:spcBef>
                <a:spcPct val="0"/>
              </a:spcBef>
              <a:spcAft>
                <a:spcPct val="35000"/>
              </a:spcAft>
            </a:pPr>
            <a:r>
              <a:rPr lang="en-US" sz="2300" i="1" kern="1200" dirty="0"/>
              <a:t>Mesophiles</a:t>
            </a:r>
          </a:p>
          <a:p>
            <a:pPr lvl="0" algn="ctr" defTabSz="1022350">
              <a:lnSpc>
                <a:spcPct val="90000"/>
              </a:lnSpc>
              <a:spcBef>
                <a:spcPct val="0"/>
              </a:spcBef>
              <a:spcAft>
                <a:spcPct val="35000"/>
              </a:spcAft>
            </a:pPr>
            <a:r>
              <a:rPr lang="en-US" sz="2300" i="1" kern="1200" dirty="0"/>
              <a:t>(30-42 °C)</a:t>
            </a:r>
          </a:p>
        </p:txBody>
      </p:sp>
      <p:sp>
        <p:nvSpPr>
          <p:cNvPr id="15" name="Freeform 14"/>
          <p:cNvSpPr/>
          <p:nvPr/>
        </p:nvSpPr>
        <p:spPr>
          <a:xfrm>
            <a:off x="3903927" y="2054654"/>
            <a:ext cx="1934766" cy="40640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gradFill rotWithShape="0">
            <a:gsLst>
              <a:gs pos="0">
                <a:srgbClr val="236362"/>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gra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146050" tIns="812801" rIns="146552" bIns="812800" numCol="1" spcCol="1270" anchor="ctr" anchorCtr="0">
            <a:noAutofit/>
          </a:bodyPr>
          <a:lstStyle/>
          <a:p>
            <a:pPr lvl="0" algn="ctr" defTabSz="1022350">
              <a:lnSpc>
                <a:spcPct val="90000"/>
              </a:lnSpc>
              <a:spcBef>
                <a:spcPct val="0"/>
              </a:spcBef>
              <a:spcAft>
                <a:spcPct val="35000"/>
              </a:spcAft>
            </a:pPr>
            <a:r>
              <a:rPr lang="en-US" sz="2300" kern="1200" dirty="0"/>
              <a:t>Moderate </a:t>
            </a:r>
            <a:r>
              <a:rPr lang="en-US" sz="2300" i="1" kern="1200" dirty="0"/>
              <a:t>Thermophiles</a:t>
            </a:r>
          </a:p>
          <a:p>
            <a:pPr lvl="0" algn="ctr" defTabSz="1022350">
              <a:lnSpc>
                <a:spcPct val="90000"/>
              </a:lnSpc>
              <a:spcBef>
                <a:spcPct val="0"/>
              </a:spcBef>
              <a:spcAft>
                <a:spcPct val="35000"/>
              </a:spcAft>
            </a:pPr>
            <a:r>
              <a:rPr lang="en-US" sz="2300" i="1" kern="1200" dirty="0"/>
              <a:t>(45-50 °C)</a:t>
            </a:r>
          </a:p>
        </p:txBody>
      </p:sp>
      <p:sp>
        <p:nvSpPr>
          <p:cNvPr id="16" name="Freeform 15"/>
          <p:cNvSpPr/>
          <p:nvPr/>
        </p:nvSpPr>
        <p:spPr>
          <a:xfrm>
            <a:off x="5983800" y="2054654"/>
            <a:ext cx="1934766" cy="40640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gradFill rotWithShape="0">
            <a:gsLst>
              <a:gs pos="0">
                <a:srgbClr val="236362"/>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gra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146050" tIns="812801" rIns="146552" bIns="812800" numCol="1" spcCol="1270" anchor="ctr" anchorCtr="0">
            <a:noAutofit/>
          </a:bodyPr>
          <a:lstStyle/>
          <a:p>
            <a:pPr lvl="0" algn="ctr" defTabSz="1022350">
              <a:lnSpc>
                <a:spcPct val="90000"/>
              </a:lnSpc>
              <a:spcBef>
                <a:spcPct val="0"/>
              </a:spcBef>
              <a:spcAft>
                <a:spcPct val="35000"/>
              </a:spcAft>
            </a:pPr>
            <a:r>
              <a:rPr lang="en-US" sz="2300" kern="1200" dirty="0"/>
              <a:t>Extreme </a:t>
            </a:r>
            <a:r>
              <a:rPr lang="en-US" sz="2300" i="1" kern="1200" dirty="0"/>
              <a:t>Thermophiles (65-85 °C)</a:t>
            </a:r>
          </a:p>
        </p:txBody>
      </p:sp>
      <p:sp>
        <p:nvSpPr>
          <p:cNvPr id="7" name="Rectangle 6"/>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4492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1+#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717" y="985720"/>
            <a:ext cx="9353572" cy="833718"/>
          </a:xfrm>
          <a:solidFill>
            <a:schemeClr val="bg1">
              <a:lumMod val="95000"/>
              <a:alpha val="46000"/>
            </a:schemeClr>
          </a:solidFill>
          <a:effectLst>
            <a:outerShdw blurRad="50800" dist="38100" dir="2700000" algn="tl" rotWithShape="0">
              <a:prstClr val="black">
                <a:alpha val="74000"/>
              </a:prstClr>
            </a:outerShdw>
          </a:effectLst>
        </p:spPr>
        <p:txBody>
          <a:bodyPr>
            <a:noAutofit/>
          </a:bodyPr>
          <a:lstStyle/>
          <a:p>
            <a:pPr lvl="0"/>
            <a:r>
              <a:rPr lang="en-US" sz="5400" b="1" dirty="0">
                <a:solidFill>
                  <a:schemeClr val="tx1">
                    <a:lumMod val="95000"/>
                    <a:lumOff val="5000"/>
                  </a:schemeClr>
                </a:solidFill>
              </a:rPr>
              <a:t>  </a:t>
            </a:r>
            <a:br>
              <a:rPr lang="en-US" sz="5400" b="1" dirty="0">
                <a:solidFill>
                  <a:schemeClr val="tx1">
                    <a:lumMod val="95000"/>
                    <a:lumOff val="5000"/>
                  </a:schemeClr>
                </a:solidFill>
              </a:rPr>
            </a:br>
            <a:r>
              <a:rPr lang="en-US" sz="5400" b="1" dirty="0">
                <a:solidFill>
                  <a:schemeClr val="tx1">
                    <a:lumMod val="95000"/>
                    <a:lumOff val="5000"/>
                  </a:schemeClr>
                </a:solidFill>
              </a:rPr>
              <a:t>  BIOLEACHING MECHANISMS</a:t>
            </a:r>
            <a:br>
              <a:rPr lang="en-US" sz="5400" i="1" dirty="0">
                <a:solidFill>
                  <a:schemeClr val="tx1">
                    <a:lumMod val="95000"/>
                    <a:lumOff val="5000"/>
                  </a:schemeClr>
                </a:solidFill>
              </a:rPr>
            </a:br>
            <a:endParaRPr lang="en-US" sz="5400" dirty="0">
              <a:solidFill>
                <a:schemeClr val="tx1">
                  <a:lumMod val="95000"/>
                  <a:lumOff val="5000"/>
                </a:schemeClr>
              </a:solidFill>
            </a:endParaRPr>
          </a:p>
        </p:txBody>
      </p:sp>
    </p:spTree>
    <p:extLst>
      <p:ext uri="{BB962C8B-B14F-4D97-AF65-F5344CB8AC3E}">
        <p14:creationId xmlns:p14="http://schemas.microsoft.com/office/powerpoint/2010/main" val="244556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285999" y="2413337"/>
            <a:ext cx="6409035" cy="3108543"/>
          </a:xfrm>
          <a:prstGeom prst="rect">
            <a:avLst/>
          </a:prstGeom>
        </p:spPr>
        <p:txBody>
          <a:bodyPr wrap="square">
            <a:spAutoFit/>
          </a:bodyPr>
          <a:lstStyle/>
          <a:p>
            <a:r>
              <a:rPr lang="en-US" sz="2800" dirty="0"/>
              <a:t>Based on the activity of </a:t>
            </a:r>
          </a:p>
          <a:p>
            <a:pPr lvl="1"/>
            <a:r>
              <a:rPr lang="en-US" sz="2800" b="1" i="1" dirty="0"/>
              <a:t>T. </a:t>
            </a:r>
            <a:r>
              <a:rPr lang="en-US" sz="2800" b="1" i="1" dirty="0" err="1"/>
              <a:t>ferrooxidans</a:t>
            </a:r>
            <a:r>
              <a:rPr lang="en-US" sz="2800" b="1" i="1" dirty="0"/>
              <a:t> 	</a:t>
            </a:r>
          </a:p>
          <a:p>
            <a:pPr lvl="1"/>
            <a:r>
              <a:rPr lang="en-US" sz="2800" b="1" i="1" dirty="0"/>
              <a:t>L. </a:t>
            </a:r>
            <a:r>
              <a:rPr lang="en-US" sz="2800" b="1" i="1" dirty="0" err="1"/>
              <a:t>ferrooxidans</a:t>
            </a:r>
            <a:r>
              <a:rPr lang="en-US" sz="2800" b="1" i="1" dirty="0"/>
              <a:t>  </a:t>
            </a:r>
          </a:p>
          <a:p>
            <a:pPr lvl="1"/>
            <a:r>
              <a:rPr lang="en-US" sz="2800" b="1" i="1" dirty="0"/>
              <a:t>T. </a:t>
            </a:r>
            <a:r>
              <a:rPr lang="en-US" sz="2800" b="1" i="1" dirty="0" err="1"/>
              <a:t>thiooxidans</a:t>
            </a:r>
            <a:r>
              <a:rPr lang="en-US" sz="2800" dirty="0"/>
              <a:t> </a:t>
            </a:r>
          </a:p>
          <a:p>
            <a:r>
              <a:rPr lang="en-US" sz="2800" dirty="0"/>
              <a:t>Convert </a:t>
            </a:r>
            <a:r>
              <a:rPr lang="en-US" sz="2800" b="1" dirty="0"/>
              <a:t>heavily soluble</a:t>
            </a:r>
            <a:r>
              <a:rPr lang="en-US" sz="2800" dirty="0"/>
              <a:t> metal sulfides via </a:t>
            </a:r>
            <a:r>
              <a:rPr lang="en-US" sz="2800" b="1" dirty="0"/>
              <a:t>bio chemical</a:t>
            </a:r>
            <a:r>
              <a:rPr lang="en-US" sz="2800" dirty="0"/>
              <a:t> oxidation reactions into water-soluble metal sulfates</a:t>
            </a:r>
          </a:p>
        </p:txBody>
      </p:sp>
      <p:grpSp>
        <p:nvGrpSpPr>
          <p:cNvPr id="9" name="Group 8"/>
          <p:cNvGrpSpPr/>
          <p:nvPr/>
        </p:nvGrpSpPr>
        <p:grpSpPr>
          <a:xfrm>
            <a:off x="1513972" y="527605"/>
            <a:ext cx="7320690" cy="1090266"/>
            <a:chOff x="1858408" y="3626"/>
            <a:chExt cx="6296027" cy="1090266"/>
          </a:xfrm>
        </p:grpSpPr>
        <p:sp>
          <p:nvSpPr>
            <p:cNvPr id="10" name="Pentagon 9"/>
            <p:cNvSpPr/>
            <p:nvPr/>
          </p:nvSpPr>
          <p:spPr>
            <a:xfrm rot="10800000">
              <a:off x="1858408" y="3626"/>
              <a:ext cx="6296027" cy="1090266"/>
            </a:xfrm>
            <a:prstGeom prst="homePlate">
              <a:avLst/>
            </a:prstGeom>
            <a:solidFill>
              <a:srgbClr val="246665"/>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txBody>
            <a:bodyPr/>
            <a:lstStyle/>
            <a:p>
              <a:endParaRPr lang="en-US"/>
            </a:p>
          </p:txBody>
        </p:sp>
        <p:sp>
          <p:nvSpPr>
            <p:cNvPr id="11" name="Pentagon 4"/>
            <p:cNvSpPr txBox="1"/>
            <p:nvPr/>
          </p:nvSpPr>
          <p:spPr>
            <a:xfrm rot="21600000">
              <a:off x="2130974" y="3626"/>
              <a:ext cx="6023461" cy="10902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777" tIns="140970" rIns="263144" bIns="140970" numCol="1" spcCol="1270" anchor="ctr" anchorCtr="0">
              <a:noAutofit/>
            </a:bodyPr>
            <a:lstStyle/>
            <a:p>
              <a:pPr lvl="0" algn="ctr" defTabSz="1644650">
                <a:lnSpc>
                  <a:spcPct val="90000"/>
                </a:lnSpc>
                <a:spcBef>
                  <a:spcPct val="0"/>
                </a:spcBef>
                <a:spcAft>
                  <a:spcPct val="35000"/>
                </a:spcAft>
              </a:pPr>
              <a:r>
                <a:rPr lang="en-US" sz="4000" b="1" dirty="0"/>
                <a:t> BIOLEACHING MECHANISMS</a:t>
              </a:r>
              <a:endParaRPr lang="en-US" sz="3700" i="1" kern="1200" dirty="0"/>
            </a:p>
          </p:txBody>
        </p:sp>
      </p:grpSp>
      <p:sp>
        <p:nvSpPr>
          <p:cNvPr id="12" name="Oval 11"/>
          <p:cNvSpPr/>
          <p:nvPr/>
        </p:nvSpPr>
        <p:spPr>
          <a:xfrm>
            <a:off x="-3928" y="156508"/>
            <a:ext cx="2290575" cy="1832461"/>
          </a:xfrm>
          <a:prstGeom prst="ellipse">
            <a:avLst/>
          </a:prstGeom>
          <a:blipFill rotWithShape="1">
            <a:blip r:embed="rId3"/>
            <a:stretch>
              <a:fillRect/>
            </a:stretch>
          </a:blipFill>
        </p:spPr>
        <p:style>
          <a:lnRef idx="0">
            <a:schemeClr val="lt2">
              <a:hueOff val="0"/>
              <a:satOff val="0"/>
              <a:lumOff val="0"/>
              <a:alphaOff val="0"/>
            </a:schemeClr>
          </a:lnRef>
          <a:fillRef idx="1">
            <a:scrgbClr r="0" g="0" b="0"/>
          </a:fillRef>
          <a:effectRef idx="2">
            <a:schemeClr val="dk2">
              <a:tint val="50000"/>
              <a:hueOff val="0"/>
              <a:satOff val="0"/>
              <a:lumOff val="0"/>
              <a:alphaOff val="0"/>
            </a:schemeClr>
          </a:effectRef>
          <a:fontRef idx="minor">
            <a:schemeClr val="lt2">
              <a:hueOff val="0"/>
              <a:satOff val="0"/>
              <a:lumOff val="0"/>
              <a:alphaOff val="0"/>
            </a:schemeClr>
          </a:fontRef>
        </p:style>
        <p:txBody>
          <a:bodyPr/>
          <a:lstStyle/>
          <a:p>
            <a:endParaRPr lang="en-US"/>
          </a:p>
        </p:txBody>
      </p:sp>
    </p:spTree>
    <p:extLst>
      <p:ext uri="{BB962C8B-B14F-4D97-AF65-F5344CB8AC3E}">
        <p14:creationId xmlns:p14="http://schemas.microsoft.com/office/powerpoint/2010/main" val="22134930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500"/>
                                        <p:tgtEl>
                                          <p:spTgt spid="2">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500"/>
                                        <p:tgtEl>
                                          <p:spTgt spid="2">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448" y="2970885"/>
            <a:ext cx="3164790" cy="3318426"/>
          </a:xfrm>
        </p:spPr>
        <p:txBody>
          <a:bodyPr>
            <a:normAutofit/>
          </a:bodyPr>
          <a:lstStyle/>
          <a:p>
            <a:pPr marL="0" indent="0">
              <a:buNone/>
            </a:pPr>
            <a:r>
              <a:rPr lang="en-US" sz="2400" dirty="0"/>
              <a:t>Metals can be released from sulfide minerals in                 </a:t>
            </a:r>
            <a:r>
              <a:rPr lang="en-US" sz="2400" b="1" dirty="0"/>
              <a:t>TWO WAYS</a:t>
            </a:r>
          </a:p>
        </p:txBody>
      </p:sp>
      <p:graphicFrame>
        <p:nvGraphicFramePr>
          <p:cNvPr id="5" name="Diagram 4"/>
          <p:cNvGraphicFramePr/>
          <p:nvPr>
            <p:extLst>
              <p:ext uri="{D42A27DB-BD31-4B8C-83A1-F6EECF244321}">
                <p14:modId xmlns:p14="http://schemas.microsoft.com/office/powerpoint/2010/main" val="2566786406"/>
              </p:ext>
            </p:extLst>
          </p:nvPr>
        </p:nvGraphicFramePr>
        <p:xfrm>
          <a:off x="3350359" y="2054655"/>
          <a:ext cx="5591879" cy="3125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a:spLocks noGrp="1"/>
          </p:cNvSpPr>
          <p:nvPr>
            <p:ph type="title"/>
          </p:nvPr>
        </p:nvSpPr>
        <p:spPr>
          <a:xfrm>
            <a:off x="5793640" y="222195"/>
            <a:ext cx="7024430" cy="684885"/>
          </a:xfrm>
        </p:spPr>
        <p:txBody>
          <a:bodyPr>
            <a:normAutofit fontScale="90000"/>
          </a:bodyPr>
          <a:lstStyle/>
          <a:p>
            <a:r>
              <a:rPr lang="en-US" sz="5300" b="1" dirty="0">
                <a:solidFill>
                  <a:schemeClr val="bg1"/>
                </a:solidFill>
              </a:rPr>
              <a:t>TYPES</a:t>
            </a:r>
            <a:endParaRPr lang="en-US" b="1" dirty="0">
              <a:solidFill>
                <a:schemeClr val="bg1"/>
              </a:solidFill>
            </a:endParaRPr>
          </a:p>
        </p:txBody>
      </p:sp>
      <p:sp>
        <p:nvSpPr>
          <p:cNvPr id="6" name="Rectangle 5">
            <a:extLst>
              <a:ext uri="{FF2B5EF4-FFF2-40B4-BE49-F238E27FC236}">
                <a16:creationId xmlns:a16="http://schemas.microsoft.com/office/drawing/2014/main" id="{11AE1141-CAA6-42EE-B59A-FE29A9E89086}"/>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3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1320CB3-F48B-467D-A609-56CFE65256A1}"/>
                                            </p:graphicEl>
                                          </p:spTgt>
                                        </p:tgtEl>
                                        <p:attrNameLst>
                                          <p:attrName>style.visibility</p:attrName>
                                        </p:attrNameLst>
                                      </p:cBhvr>
                                      <p:to>
                                        <p:strVal val="visible"/>
                                      </p:to>
                                    </p:set>
                                    <p:animEffect transition="in" filter="fade">
                                      <p:cBhvr>
                                        <p:cTn id="7" dur="500"/>
                                        <p:tgtEl>
                                          <p:spTgt spid="5">
                                            <p:graphicEl>
                                              <a:dgm id="{F1320CB3-F48B-467D-A609-56CFE65256A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50636420-EC4A-433F-92DF-CF42E2B1578F}"/>
                                            </p:graphicEl>
                                          </p:spTgt>
                                        </p:tgtEl>
                                        <p:attrNameLst>
                                          <p:attrName>style.visibility</p:attrName>
                                        </p:attrNameLst>
                                      </p:cBhvr>
                                      <p:to>
                                        <p:strVal val="visible"/>
                                      </p:to>
                                    </p:set>
                                    <p:animEffect transition="in" filter="fade">
                                      <p:cBhvr>
                                        <p:cTn id="10" dur="500"/>
                                        <p:tgtEl>
                                          <p:spTgt spid="5">
                                            <p:graphicEl>
                                              <a:dgm id="{50636420-EC4A-433F-92DF-CF42E2B1578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4B8A88D5-C689-4D66-976A-57C81B51128C}"/>
                                            </p:graphicEl>
                                          </p:spTgt>
                                        </p:tgtEl>
                                        <p:attrNameLst>
                                          <p:attrName>style.visibility</p:attrName>
                                        </p:attrNameLst>
                                      </p:cBhvr>
                                      <p:to>
                                        <p:strVal val="visible"/>
                                      </p:to>
                                    </p:set>
                                    <p:animEffect transition="in" filter="fade">
                                      <p:cBhvr>
                                        <p:cTn id="13" dur="500"/>
                                        <p:tgtEl>
                                          <p:spTgt spid="5">
                                            <p:graphicEl>
                                              <a:dgm id="{4B8A88D5-C689-4D66-976A-57C81B51128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8D919CED-9883-4830-AEB5-7E2D543A74C5}"/>
                                            </p:graphicEl>
                                          </p:spTgt>
                                        </p:tgtEl>
                                        <p:attrNameLst>
                                          <p:attrName>style.visibility</p:attrName>
                                        </p:attrNameLst>
                                      </p:cBhvr>
                                      <p:to>
                                        <p:strVal val="visible"/>
                                      </p:to>
                                    </p:set>
                                    <p:animEffect transition="in" filter="fade">
                                      <p:cBhvr>
                                        <p:cTn id="18" dur="500"/>
                                        <p:tgtEl>
                                          <p:spTgt spid="5">
                                            <p:graphicEl>
                                              <a:dgm id="{8D919CED-9883-4830-AEB5-7E2D543A74C5}"/>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17A726D6-3931-4ABB-9C59-8C244FEF538E}"/>
                                            </p:graphicEl>
                                          </p:spTgt>
                                        </p:tgtEl>
                                        <p:attrNameLst>
                                          <p:attrName>style.visibility</p:attrName>
                                        </p:attrNameLst>
                                      </p:cBhvr>
                                      <p:to>
                                        <p:strVal val="visible"/>
                                      </p:to>
                                    </p:set>
                                    <p:animEffect transition="in" filter="fade">
                                      <p:cBhvr>
                                        <p:cTn id="21" dur="500"/>
                                        <p:tgtEl>
                                          <p:spTgt spid="5">
                                            <p:graphicEl>
                                              <a:dgm id="{17A726D6-3931-4ABB-9C59-8C244FEF538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1443835"/>
            <a:ext cx="8246070" cy="458115"/>
          </a:xfrm>
        </p:spPr>
        <p:txBody>
          <a:bodyPr>
            <a:noAutofit/>
          </a:bodyPr>
          <a:lstStyle/>
          <a:p>
            <a:pPr algn="ctr"/>
            <a:r>
              <a:rPr lang="en-US" b="1" dirty="0"/>
              <a:t>DIRECT BACTERIAL LEACHING</a:t>
            </a:r>
          </a:p>
        </p:txBody>
      </p:sp>
      <p:graphicFrame>
        <p:nvGraphicFramePr>
          <p:cNvPr id="4" name="Diagram 3"/>
          <p:cNvGraphicFramePr/>
          <p:nvPr>
            <p:extLst>
              <p:ext uri="{D42A27DB-BD31-4B8C-83A1-F6EECF244321}">
                <p14:modId xmlns:p14="http://schemas.microsoft.com/office/powerpoint/2010/main" val="1762161949"/>
              </p:ext>
            </p:extLst>
          </p:nvPr>
        </p:nvGraphicFramePr>
        <p:xfrm>
          <a:off x="0" y="2444311"/>
          <a:ext cx="8019826" cy="3234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769DC264-93D2-4611-8E33-5BF5F4CD1BB6}"/>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880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413753F-052F-4816-BDBA-91E46D29ED28}"/>
                                            </p:graphicEl>
                                          </p:spTgt>
                                        </p:tgtEl>
                                        <p:attrNameLst>
                                          <p:attrName>style.visibility</p:attrName>
                                        </p:attrNameLst>
                                      </p:cBhvr>
                                      <p:to>
                                        <p:strVal val="visible"/>
                                      </p:to>
                                    </p:set>
                                    <p:animEffect transition="in" filter="fade">
                                      <p:cBhvr>
                                        <p:cTn id="7" dur="500"/>
                                        <p:tgtEl>
                                          <p:spTgt spid="4">
                                            <p:graphicEl>
                                              <a:dgm id="{1413753F-052F-4816-BDBA-91E46D29ED2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A02BE00-A1EB-4DF9-888E-F642592CAB18}"/>
                                            </p:graphicEl>
                                          </p:spTgt>
                                        </p:tgtEl>
                                        <p:attrNameLst>
                                          <p:attrName>style.visibility</p:attrName>
                                        </p:attrNameLst>
                                      </p:cBhvr>
                                      <p:to>
                                        <p:strVal val="visible"/>
                                      </p:to>
                                    </p:set>
                                    <p:animEffect transition="in" filter="fade">
                                      <p:cBhvr>
                                        <p:cTn id="12" dur="500"/>
                                        <p:tgtEl>
                                          <p:spTgt spid="4">
                                            <p:graphicEl>
                                              <a:dgm id="{8A02BE00-A1EB-4DF9-888E-F642592CAB1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53703"/>
            <a:ext cx="7886700" cy="994172"/>
          </a:xfrm>
        </p:spPr>
        <p:txBody>
          <a:bodyPr>
            <a:normAutofit fontScale="90000"/>
          </a:bodyPr>
          <a:lstStyle/>
          <a:p>
            <a:r>
              <a:rPr lang="en-US" b="1" dirty="0"/>
              <a:t>Pyrite</a:t>
            </a:r>
            <a:r>
              <a:rPr lang="en-US" dirty="0"/>
              <a:t> is oxidized to </a:t>
            </a:r>
            <a:r>
              <a:rPr lang="en-US" b="1" dirty="0"/>
              <a:t>Iron (III) Sulfate</a:t>
            </a:r>
            <a:r>
              <a:rPr lang="en-US" dirty="0"/>
              <a:t> </a:t>
            </a:r>
            <a:br>
              <a:rPr lang="en-US" dirty="0"/>
            </a:br>
            <a:endParaRPr lang="en-US" dirty="0"/>
          </a:p>
        </p:txBody>
      </p:sp>
      <p:cxnSp>
        <p:nvCxnSpPr>
          <p:cNvPr id="5" name="Straight Arrow Connector 4"/>
          <p:cNvCxnSpPr/>
          <p:nvPr/>
        </p:nvCxnSpPr>
        <p:spPr>
          <a:xfrm>
            <a:off x="4295315" y="3276295"/>
            <a:ext cx="1192915" cy="32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flipV="1">
            <a:off x="4295315" y="2665475"/>
            <a:ext cx="1192915" cy="8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flipV="1">
            <a:off x="4113885" y="5315654"/>
            <a:ext cx="1221641" cy="8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Content Placeholder 2"/>
          <p:cNvSpPr>
            <a:spLocks noGrp="1"/>
          </p:cNvSpPr>
          <p:nvPr>
            <p:ph idx="1"/>
          </p:nvPr>
        </p:nvSpPr>
        <p:spPr>
          <a:xfrm>
            <a:off x="296260" y="2360065"/>
            <a:ext cx="10515600" cy="3359509"/>
          </a:xfrm>
        </p:spPr>
        <p:txBody>
          <a:bodyPr>
            <a:normAutofit/>
          </a:bodyPr>
          <a:lstStyle/>
          <a:p>
            <a:r>
              <a:rPr lang="en-US" dirty="0"/>
              <a:t>4FeS</a:t>
            </a:r>
            <a:r>
              <a:rPr lang="en-US" baseline="-25000" dirty="0"/>
              <a:t>2</a:t>
            </a:r>
            <a:r>
              <a:rPr lang="en-US" dirty="0"/>
              <a:t> + 140</a:t>
            </a:r>
            <a:r>
              <a:rPr lang="en-US" baseline="-25000" dirty="0"/>
              <a:t>2</a:t>
            </a:r>
            <a:r>
              <a:rPr lang="en-US" dirty="0"/>
              <a:t> + 4H</a:t>
            </a:r>
            <a:r>
              <a:rPr lang="en-US" baseline="-25000" dirty="0"/>
              <a:t>2</a:t>
            </a:r>
            <a:r>
              <a:rPr lang="en-US" dirty="0"/>
              <a:t>0	    </a:t>
            </a:r>
            <a:r>
              <a:rPr lang="en-US" baseline="30000" dirty="0"/>
              <a:t>bacteria</a:t>
            </a:r>
            <a:r>
              <a:rPr lang="en-US" dirty="0"/>
              <a:t> 	4 FeSO</a:t>
            </a:r>
            <a:r>
              <a:rPr lang="en-US" baseline="-25000" dirty="0"/>
              <a:t>4</a:t>
            </a:r>
            <a:r>
              <a:rPr lang="en-US" dirty="0"/>
              <a:t> + 4H</a:t>
            </a:r>
            <a:r>
              <a:rPr lang="en-US" baseline="-25000" dirty="0"/>
              <a:t>2</a:t>
            </a:r>
            <a:r>
              <a:rPr lang="en-US" dirty="0"/>
              <a:t>SO</a:t>
            </a:r>
            <a:r>
              <a:rPr lang="en-US" baseline="-25000" dirty="0"/>
              <a:t>4</a:t>
            </a:r>
            <a:r>
              <a:rPr lang="en-US" dirty="0"/>
              <a:t> </a:t>
            </a:r>
          </a:p>
          <a:p>
            <a:r>
              <a:rPr lang="en-US" dirty="0"/>
              <a:t>4 FeSO</a:t>
            </a:r>
            <a:r>
              <a:rPr lang="en-US" baseline="-25000" dirty="0"/>
              <a:t>4</a:t>
            </a:r>
            <a:r>
              <a:rPr lang="en-US" dirty="0"/>
              <a:t> + O</a:t>
            </a:r>
            <a:r>
              <a:rPr lang="en-US" baseline="-25000" dirty="0"/>
              <a:t>2</a:t>
            </a:r>
            <a:r>
              <a:rPr lang="en-US" dirty="0"/>
              <a:t> + 2H</a:t>
            </a:r>
            <a:r>
              <a:rPr lang="en-US" baseline="-25000" dirty="0"/>
              <a:t>2</a:t>
            </a:r>
            <a:r>
              <a:rPr lang="en-US" dirty="0"/>
              <a:t>SO</a:t>
            </a:r>
            <a:r>
              <a:rPr lang="en-US" baseline="-25000" dirty="0"/>
              <a:t>4</a:t>
            </a:r>
            <a:r>
              <a:rPr lang="en-US" dirty="0"/>
              <a:t>      </a:t>
            </a:r>
            <a:r>
              <a:rPr lang="en-US" baseline="30000" dirty="0"/>
              <a:t>bacteria</a:t>
            </a:r>
            <a:r>
              <a:rPr lang="en-US" dirty="0"/>
              <a:t> 	2Fe</a:t>
            </a:r>
            <a:r>
              <a:rPr lang="en-US" baseline="-25000" dirty="0"/>
              <a:t>2</a:t>
            </a:r>
            <a:r>
              <a:rPr lang="en-US" dirty="0"/>
              <a:t>(SO</a:t>
            </a:r>
            <a:r>
              <a:rPr lang="en-US" baseline="-25000" dirty="0"/>
              <a:t>4</a:t>
            </a:r>
            <a:r>
              <a:rPr lang="en-US" dirty="0"/>
              <a:t>)</a:t>
            </a:r>
            <a:r>
              <a:rPr lang="en-US" baseline="-25000" dirty="0"/>
              <a:t>3</a:t>
            </a:r>
            <a:r>
              <a:rPr lang="en-US" dirty="0"/>
              <a:t> + 2H</a:t>
            </a:r>
            <a:r>
              <a:rPr lang="en-US" baseline="-25000" dirty="0"/>
              <a:t>2</a:t>
            </a:r>
            <a:r>
              <a:rPr lang="en-US" dirty="0"/>
              <a:t>0</a:t>
            </a:r>
          </a:p>
          <a:p>
            <a:endParaRPr lang="en-US" dirty="0"/>
          </a:p>
          <a:p>
            <a:pPr marL="0" indent="0">
              <a:buNone/>
            </a:pPr>
            <a:r>
              <a:rPr lang="en-US" dirty="0"/>
              <a:t> </a:t>
            </a:r>
            <a:r>
              <a:rPr lang="en-US" b="1" dirty="0"/>
              <a:t>SUMMARISING</a:t>
            </a:r>
          </a:p>
          <a:p>
            <a:pPr marL="0" indent="0">
              <a:buNone/>
            </a:pPr>
            <a:endParaRPr lang="en-US" dirty="0"/>
          </a:p>
          <a:p>
            <a:r>
              <a:rPr lang="en-US" dirty="0"/>
              <a:t> 4FeS</a:t>
            </a:r>
            <a:r>
              <a:rPr lang="en-US" baseline="-25000" dirty="0"/>
              <a:t>2</a:t>
            </a:r>
            <a:r>
              <a:rPr lang="en-US" dirty="0"/>
              <a:t> + 150</a:t>
            </a:r>
            <a:r>
              <a:rPr lang="en-US" baseline="-25000" dirty="0"/>
              <a:t>2</a:t>
            </a:r>
            <a:r>
              <a:rPr lang="en-US" dirty="0"/>
              <a:t> + 2H</a:t>
            </a:r>
            <a:r>
              <a:rPr lang="en-US" baseline="-25000" dirty="0"/>
              <a:t>2</a:t>
            </a:r>
            <a:r>
              <a:rPr lang="en-US" dirty="0"/>
              <a:t>0 	   </a:t>
            </a:r>
            <a:r>
              <a:rPr lang="en-US" baseline="30000" dirty="0"/>
              <a:t>bacteria</a:t>
            </a:r>
            <a:r>
              <a:rPr lang="en-US" dirty="0"/>
              <a:t> 	2Fe</a:t>
            </a:r>
            <a:r>
              <a:rPr lang="en-US" baseline="-25000" dirty="0"/>
              <a:t>2</a:t>
            </a:r>
            <a:r>
              <a:rPr lang="en-US" dirty="0"/>
              <a:t>(SO</a:t>
            </a:r>
            <a:r>
              <a:rPr lang="en-US" baseline="-25000" dirty="0"/>
              <a:t>4</a:t>
            </a:r>
            <a:r>
              <a:rPr lang="en-US" dirty="0"/>
              <a:t>)</a:t>
            </a:r>
            <a:r>
              <a:rPr lang="en-US" baseline="-25000" dirty="0"/>
              <a:t>3</a:t>
            </a:r>
            <a:r>
              <a:rPr lang="en-US" dirty="0"/>
              <a:t> + 2H</a:t>
            </a:r>
            <a:r>
              <a:rPr lang="en-US" baseline="-25000" dirty="0"/>
              <a:t>2</a:t>
            </a:r>
            <a:r>
              <a:rPr lang="en-US" dirty="0"/>
              <a:t>SO</a:t>
            </a:r>
            <a:r>
              <a:rPr lang="en-US" baseline="-25000" dirty="0"/>
              <a:t>4</a:t>
            </a:r>
            <a:endParaRPr lang="en-US" dirty="0"/>
          </a:p>
          <a:p>
            <a:endParaRPr lang="en-US" dirty="0"/>
          </a:p>
        </p:txBody>
      </p:sp>
      <p:sp>
        <p:nvSpPr>
          <p:cNvPr id="7" name="Rectangle 6">
            <a:extLst>
              <a:ext uri="{FF2B5EF4-FFF2-40B4-BE49-F238E27FC236}">
                <a16:creationId xmlns:a16="http://schemas.microsoft.com/office/drawing/2014/main" id="{BD0F38D6-577B-4B6A-A2CA-888E7E14470F}"/>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20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07080" y="4497935"/>
            <a:ext cx="7514888" cy="1195654"/>
            <a:chOff x="1753498" y="3736209"/>
            <a:chExt cx="10019851" cy="1594205"/>
          </a:xfrm>
        </p:grpSpPr>
        <p:sp>
          <p:nvSpPr>
            <p:cNvPr id="4" name="Content Placeholder 2"/>
            <p:cNvSpPr txBox="1">
              <a:spLocks/>
            </p:cNvSpPr>
            <p:nvPr/>
          </p:nvSpPr>
          <p:spPr>
            <a:xfrm>
              <a:off x="1753498" y="3736209"/>
              <a:ext cx="10019851" cy="159420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100" dirty="0"/>
            </a:p>
            <a:p>
              <a:r>
                <a:rPr lang="en-US" sz="2100" dirty="0"/>
                <a:t> </a:t>
              </a:r>
              <a:r>
                <a:rPr lang="en-US" sz="2100" dirty="0" err="1"/>
                <a:t>MeS</a:t>
              </a:r>
              <a:r>
                <a:rPr lang="en-US" sz="2100" dirty="0"/>
                <a:t> +20</a:t>
              </a:r>
              <a:r>
                <a:rPr lang="en-US" sz="2100" baseline="-25000" dirty="0"/>
                <a:t>2</a:t>
              </a:r>
              <a:r>
                <a:rPr lang="en-US" sz="2100" dirty="0"/>
                <a:t> 	      </a:t>
              </a:r>
              <a:r>
                <a:rPr lang="en-US" sz="2100" baseline="30000" dirty="0"/>
                <a:t>bacteria</a:t>
              </a:r>
              <a:r>
                <a:rPr lang="en-US" sz="2100" dirty="0"/>
                <a:t> 	MeSO</a:t>
              </a:r>
              <a:r>
                <a:rPr lang="en-US" sz="2100" baseline="-25000" dirty="0"/>
                <a:t>4</a:t>
              </a:r>
              <a:endParaRPr lang="en-US" sz="2100" dirty="0"/>
            </a:p>
          </p:txBody>
        </p:sp>
        <p:cxnSp>
          <p:nvCxnSpPr>
            <p:cNvPr id="5" name="Straight Arrow Connector 4"/>
            <p:cNvCxnSpPr/>
            <p:nvPr/>
          </p:nvCxnSpPr>
          <p:spPr>
            <a:xfrm flipV="1">
              <a:off x="4400385" y="4533312"/>
              <a:ext cx="1425247" cy="166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aphicFrame>
        <p:nvGraphicFramePr>
          <p:cNvPr id="7" name="Diagram 6"/>
          <p:cNvGraphicFramePr/>
          <p:nvPr>
            <p:extLst>
              <p:ext uri="{D42A27DB-BD31-4B8C-83A1-F6EECF244321}">
                <p14:modId xmlns:p14="http://schemas.microsoft.com/office/powerpoint/2010/main" val="1516952510"/>
              </p:ext>
            </p:extLst>
          </p:nvPr>
        </p:nvGraphicFramePr>
        <p:xfrm>
          <a:off x="339854" y="1443835"/>
          <a:ext cx="8803342" cy="5191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463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DE1FE745-C79B-4D30-B085-26C824A59147}"/>
                                            </p:graphicEl>
                                          </p:spTgt>
                                        </p:tgtEl>
                                        <p:attrNameLst>
                                          <p:attrName>style.visibility</p:attrName>
                                        </p:attrNameLst>
                                      </p:cBhvr>
                                      <p:to>
                                        <p:strVal val="visible"/>
                                      </p:to>
                                    </p:set>
                                    <p:animEffect transition="in" filter="fade">
                                      <p:cBhvr>
                                        <p:cTn id="7" dur="500"/>
                                        <p:tgtEl>
                                          <p:spTgt spid="7">
                                            <p:graphicEl>
                                              <a:dgm id="{DE1FE745-C79B-4D30-B085-26C824A5914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181C4559-1B2C-4813-ACDE-5E8F66BE00B4}"/>
                                            </p:graphicEl>
                                          </p:spTgt>
                                        </p:tgtEl>
                                        <p:attrNameLst>
                                          <p:attrName>style.visibility</p:attrName>
                                        </p:attrNameLst>
                                      </p:cBhvr>
                                      <p:to>
                                        <p:strVal val="visible"/>
                                      </p:to>
                                    </p:set>
                                    <p:animEffect transition="in" filter="fade">
                                      <p:cBhvr>
                                        <p:cTn id="10" dur="500"/>
                                        <p:tgtEl>
                                          <p:spTgt spid="7">
                                            <p:graphicEl>
                                              <a:dgm id="{181C4559-1B2C-4813-ACDE-5E8F66BE00B4}"/>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07A34AFD-812C-460D-A695-2445FCFA7AE3}"/>
                                            </p:graphicEl>
                                          </p:spTgt>
                                        </p:tgtEl>
                                        <p:attrNameLst>
                                          <p:attrName>style.visibility</p:attrName>
                                        </p:attrNameLst>
                                      </p:cBhvr>
                                      <p:to>
                                        <p:strVal val="visible"/>
                                      </p:to>
                                    </p:set>
                                    <p:animEffect transition="in" filter="fade">
                                      <p:cBhvr>
                                        <p:cTn id="13" dur="500"/>
                                        <p:tgtEl>
                                          <p:spTgt spid="7">
                                            <p:graphicEl>
                                              <a:dgm id="{07A34AFD-812C-460D-A695-2445FCFA7AE3}"/>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CD818CA4-779B-42BD-88AF-EDC2C4744BC7}"/>
                                            </p:graphicEl>
                                          </p:spTgt>
                                        </p:tgtEl>
                                        <p:attrNameLst>
                                          <p:attrName>style.visibility</p:attrName>
                                        </p:attrNameLst>
                                      </p:cBhvr>
                                      <p:to>
                                        <p:strVal val="visible"/>
                                      </p:to>
                                    </p:set>
                                    <p:animEffect transition="in" filter="fade">
                                      <p:cBhvr>
                                        <p:cTn id="16" dur="500"/>
                                        <p:tgtEl>
                                          <p:spTgt spid="7">
                                            <p:graphicEl>
                                              <a:dgm id="{CD818CA4-779B-42BD-88AF-EDC2C4744BC7}"/>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graphicEl>
                                              <a:dgm id="{9E0F9330-1461-484B-8E3A-BA40BE68C389}"/>
                                            </p:graphicEl>
                                          </p:spTgt>
                                        </p:tgtEl>
                                        <p:attrNameLst>
                                          <p:attrName>style.visibility</p:attrName>
                                        </p:attrNameLst>
                                      </p:cBhvr>
                                      <p:to>
                                        <p:strVal val="visible"/>
                                      </p:to>
                                    </p:set>
                                    <p:animEffect transition="in" filter="fade">
                                      <p:cBhvr>
                                        <p:cTn id="19" dur="500"/>
                                        <p:tgtEl>
                                          <p:spTgt spid="7">
                                            <p:graphicEl>
                                              <a:dgm id="{9E0F9330-1461-484B-8E3A-BA40BE68C389}"/>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graphicEl>
                                              <a:dgm id="{895CE509-6EFE-4757-9BDD-50760851F430}"/>
                                            </p:graphicEl>
                                          </p:spTgt>
                                        </p:tgtEl>
                                        <p:attrNameLst>
                                          <p:attrName>style.visibility</p:attrName>
                                        </p:attrNameLst>
                                      </p:cBhvr>
                                      <p:to>
                                        <p:strVal val="visible"/>
                                      </p:to>
                                    </p:set>
                                    <p:animEffect transition="in" filter="fade">
                                      <p:cBhvr>
                                        <p:cTn id="22" dur="500"/>
                                        <p:tgtEl>
                                          <p:spTgt spid="7">
                                            <p:graphicEl>
                                              <a:dgm id="{895CE509-6EFE-4757-9BDD-50760851F430}"/>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graphicEl>
                                              <a:dgm id="{C13BF74A-B30F-4F60-86E2-5191CDF0858C}"/>
                                            </p:graphicEl>
                                          </p:spTgt>
                                        </p:tgtEl>
                                        <p:attrNameLst>
                                          <p:attrName>style.visibility</p:attrName>
                                        </p:attrNameLst>
                                      </p:cBhvr>
                                      <p:to>
                                        <p:strVal val="visible"/>
                                      </p:to>
                                    </p:set>
                                    <p:animEffect transition="in" filter="fade">
                                      <p:cBhvr>
                                        <p:cTn id="25" dur="500"/>
                                        <p:tgtEl>
                                          <p:spTgt spid="7">
                                            <p:graphicEl>
                                              <a:dgm id="{C13BF74A-B30F-4F60-86E2-5191CDF0858C}"/>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graphicEl>
                                              <a:dgm id="{820D0C04-242C-4674-9391-3362A5B2D36F}"/>
                                            </p:graphicEl>
                                          </p:spTgt>
                                        </p:tgtEl>
                                        <p:attrNameLst>
                                          <p:attrName>style.visibility</p:attrName>
                                        </p:attrNameLst>
                                      </p:cBhvr>
                                      <p:to>
                                        <p:strVal val="visible"/>
                                      </p:to>
                                    </p:set>
                                    <p:animEffect transition="in" filter="fade">
                                      <p:cBhvr>
                                        <p:cTn id="28" dur="500"/>
                                        <p:tgtEl>
                                          <p:spTgt spid="7">
                                            <p:graphicEl>
                                              <a:dgm id="{820D0C04-242C-4674-9391-3362A5B2D36F}"/>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8AF10244-8A97-4324-A88B-C5FAAC2C5D31}"/>
                                            </p:graphicEl>
                                          </p:spTgt>
                                        </p:tgtEl>
                                        <p:attrNameLst>
                                          <p:attrName>style.visibility</p:attrName>
                                        </p:attrNameLst>
                                      </p:cBhvr>
                                      <p:to>
                                        <p:strVal val="visible"/>
                                      </p:to>
                                    </p:set>
                                    <p:animEffect transition="in" filter="fade">
                                      <p:cBhvr>
                                        <p:cTn id="31" dur="500"/>
                                        <p:tgtEl>
                                          <p:spTgt spid="7">
                                            <p:graphicEl>
                                              <a:dgm id="{8AF10244-8A97-4324-A88B-C5FAAC2C5D31}"/>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8299B1E1-0442-47CF-824C-DD69D1FE8B6D}"/>
                                            </p:graphicEl>
                                          </p:spTgt>
                                        </p:tgtEl>
                                        <p:attrNameLst>
                                          <p:attrName>style.visibility</p:attrName>
                                        </p:attrNameLst>
                                      </p:cBhvr>
                                      <p:to>
                                        <p:strVal val="visible"/>
                                      </p:to>
                                    </p:set>
                                    <p:animEffect transition="in" filter="fade">
                                      <p:cBhvr>
                                        <p:cTn id="34" dur="500"/>
                                        <p:tgtEl>
                                          <p:spTgt spid="7">
                                            <p:graphicEl>
                                              <a:dgm id="{8299B1E1-0442-47CF-824C-DD69D1FE8B6D}"/>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graphicEl>
                                              <a:dgm id="{11B619E8-D9D4-43B9-B906-479E2DE7090F}"/>
                                            </p:graphicEl>
                                          </p:spTgt>
                                        </p:tgtEl>
                                        <p:attrNameLst>
                                          <p:attrName>style.visibility</p:attrName>
                                        </p:attrNameLst>
                                      </p:cBhvr>
                                      <p:to>
                                        <p:strVal val="visible"/>
                                      </p:to>
                                    </p:set>
                                    <p:animEffect transition="in" filter="fade">
                                      <p:cBhvr>
                                        <p:cTn id="37" dur="500"/>
                                        <p:tgtEl>
                                          <p:spTgt spid="7">
                                            <p:graphicEl>
                                              <a:dgm id="{11B619E8-D9D4-43B9-B906-479E2DE7090F}"/>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graphicEl>
                                              <a:dgm id="{672D9CA9-AB5B-495E-AC1D-83B61E8911BA}"/>
                                            </p:graphicEl>
                                          </p:spTgt>
                                        </p:tgtEl>
                                        <p:attrNameLst>
                                          <p:attrName>style.visibility</p:attrName>
                                        </p:attrNameLst>
                                      </p:cBhvr>
                                      <p:to>
                                        <p:strVal val="visible"/>
                                      </p:to>
                                    </p:set>
                                    <p:animEffect transition="in" filter="fade">
                                      <p:cBhvr>
                                        <p:cTn id="40" dur="500"/>
                                        <p:tgtEl>
                                          <p:spTgt spid="7">
                                            <p:graphicEl>
                                              <a:dgm id="{672D9CA9-AB5B-495E-AC1D-83B61E8911BA}"/>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graphicEl>
                                              <a:dgm id="{138E0FA9-68D0-4949-9519-CFCC31B2D015}"/>
                                            </p:graphicEl>
                                          </p:spTgt>
                                        </p:tgtEl>
                                        <p:attrNameLst>
                                          <p:attrName>style.visibility</p:attrName>
                                        </p:attrNameLst>
                                      </p:cBhvr>
                                      <p:to>
                                        <p:strVal val="visible"/>
                                      </p:to>
                                    </p:set>
                                    <p:animEffect transition="in" filter="fade">
                                      <p:cBhvr>
                                        <p:cTn id="43" dur="500"/>
                                        <p:tgtEl>
                                          <p:spTgt spid="7">
                                            <p:graphicEl>
                                              <a:dgm id="{138E0FA9-68D0-4949-9519-CFCC31B2D015}"/>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9EFB8575-EF28-4F59-8BB4-75B284D8240F}"/>
                                            </p:graphicEl>
                                          </p:spTgt>
                                        </p:tgtEl>
                                        <p:attrNameLst>
                                          <p:attrName>style.visibility</p:attrName>
                                        </p:attrNameLst>
                                      </p:cBhvr>
                                      <p:to>
                                        <p:strVal val="visible"/>
                                      </p:to>
                                    </p:set>
                                    <p:animEffect transition="in" filter="fade">
                                      <p:cBhvr>
                                        <p:cTn id="46" dur="500"/>
                                        <p:tgtEl>
                                          <p:spTgt spid="7">
                                            <p:graphicEl>
                                              <a:dgm id="{9EFB8575-EF28-4F59-8BB4-75B284D8240F}"/>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B1C679B8-BF9E-4FB8-8BDE-D4C168D2E1CD}"/>
                                            </p:graphicEl>
                                          </p:spTgt>
                                        </p:tgtEl>
                                        <p:attrNameLst>
                                          <p:attrName>style.visibility</p:attrName>
                                        </p:attrNameLst>
                                      </p:cBhvr>
                                      <p:to>
                                        <p:strVal val="visible"/>
                                      </p:to>
                                    </p:set>
                                    <p:animEffect transition="in" filter="fade">
                                      <p:cBhvr>
                                        <p:cTn id="49" dur="500"/>
                                        <p:tgtEl>
                                          <p:spTgt spid="7">
                                            <p:graphicEl>
                                              <a:dgm id="{B1C679B8-BF9E-4FB8-8BDE-D4C168D2E1CD}"/>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graphicEl>
                                              <a:dgm id="{02B7029C-4B09-4473-A09B-0A1601121DA8}"/>
                                            </p:graphicEl>
                                          </p:spTgt>
                                        </p:tgtEl>
                                        <p:attrNameLst>
                                          <p:attrName>style.visibility</p:attrName>
                                        </p:attrNameLst>
                                      </p:cBhvr>
                                      <p:to>
                                        <p:strVal val="visible"/>
                                      </p:to>
                                    </p:set>
                                    <p:animEffect transition="in" filter="fade">
                                      <p:cBhvr>
                                        <p:cTn id="52" dur="500"/>
                                        <p:tgtEl>
                                          <p:spTgt spid="7">
                                            <p:graphicEl>
                                              <a:dgm id="{02B7029C-4B09-4473-A09B-0A1601121DA8}"/>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graphicEl>
                                              <a:dgm id="{D73C8E6B-47C5-4DA0-B985-DA9E5599D876}"/>
                                            </p:graphicEl>
                                          </p:spTgt>
                                        </p:tgtEl>
                                        <p:attrNameLst>
                                          <p:attrName>style.visibility</p:attrName>
                                        </p:attrNameLst>
                                      </p:cBhvr>
                                      <p:to>
                                        <p:strVal val="visible"/>
                                      </p:to>
                                    </p:set>
                                    <p:animEffect transition="in" filter="fade">
                                      <p:cBhvr>
                                        <p:cTn id="55" dur="500"/>
                                        <p:tgtEl>
                                          <p:spTgt spid="7">
                                            <p:graphicEl>
                                              <a:dgm id="{D73C8E6B-47C5-4DA0-B985-DA9E5599D876}"/>
                                            </p:graphicEl>
                                          </p:spTgt>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7175" y="1798852"/>
            <a:ext cx="7886700" cy="3263504"/>
          </a:xfrm>
        </p:spPr>
        <p:txBody>
          <a:bodyPr>
            <a:normAutofit fontScale="77500" lnSpcReduction="20000"/>
          </a:bodyPr>
          <a:lstStyle/>
          <a:p>
            <a:pPr>
              <a:lnSpc>
                <a:spcPct val="200000"/>
              </a:lnSpc>
              <a:buFont typeface="Wingdings" panose="05000000000000000000" pitchFamily="2" charset="2"/>
              <a:buChar char="Ø"/>
            </a:pPr>
            <a:r>
              <a:rPr lang="en-US" dirty="0"/>
              <a:t> Bacteria have to be in </a:t>
            </a:r>
            <a:r>
              <a:rPr lang="en-US" b="1" dirty="0"/>
              <a:t>intimate contact</a:t>
            </a:r>
            <a:r>
              <a:rPr lang="en-US" dirty="0"/>
              <a:t> with the mineral surface</a:t>
            </a:r>
          </a:p>
          <a:p>
            <a:pPr>
              <a:lnSpc>
                <a:spcPct val="200000"/>
              </a:lnSpc>
              <a:buFont typeface="Wingdings" panose="05000000000000000000" pitchFamily="2" charset="2"/>
              <a:buChar char="Ø"/>
            </a:pPr>
            <a:r>
              <a:rPr lang="en-US" dirty="0"/>
              <a:t> Bacteria do not attach to the whole mineral surface </a:t>
            </a:r>
          </a:p>
          <a:p>
            <a:pPr>
              <a:lnSpc>
                <a:spcPct val="200000"/>
              </a:lnSpc>
              <a:buFont typeface="Wingdings" panose="05000000000000000000" pitchFamily="2" charset="2"/>
              <a:buChar char="Ø"/>
            </a:pPr>
            <a:r>
              <a:rPr lang="en-US" dirty="0"/>
              <a:t> Prefer specific sites of </a:t>
            </a:r>
            <a:r>
              <a:rPr lang="en-US" b="1" dirty="0"/>
              <a:t>crystal imperfection</a:t>
            </a:r>
            <a:r>
              <a:rPr lang="en-US" dirty="0"/>
              <a:t> </a:t>
            </a:r>
          </a:p>
          <a:p>
            <a:pPr>
              <a:lnSpc>
                <a:spcPct val="200000"/>
              </a:lnSpc>
              <a:buFont typeface="Wingdings" panose="05000000000000000000" pitchFamily="2" charset="2"/>
              <a:buChar char="Ø"/>
            </a:pPr>
            <a:r>
              <a:rPr lang="en-US" b="1" dirty="0"/>
              <a:t> Metal </a:t>
            </a:r>
            <a:r>
              <a:rPr lang="en-US" b="1" dirty="0" err="1"/>
              <a:t>solubilization</a:t>
            </a:r>
            <a:r>
              <a:rPr lang="en-US" dirty="0"/>
              <a:t> is due to </a:t>
            </a:r>
            <a:r>
              <a:rPr lang="en-US" b="1" dirty="0"/>
              <a:t>electrochemical interactions</a:t>
            </a:r>
            <a:r>
              <a:rPr lang="en-US" dirty="0"/>
              <a:t> </a:t>
            </a:r>
          </a:p>
          <a:p>
            <a:pPr>
              <a:buFont typeface="Wingdings" panose="05000000000000000000" pitchFamily="2" charset="2"/>
              <a:buChar char="Ø"/>
            </a:pPr>
            <a:endParaRPr lang="en-US" dirty="0"/>
          </a:p>
        </p:txBody>
      </p:sp>
      <p:sp>
        <p:nvSpPr>
          <p:cNvPr id="4" name="Rectangle 3">
            <a:extLst>
              <a:ext uri="{FF2B5EF4-FFF2-40B4-BE49-F238E27FC236}">
                <a16:creationId xmlns:a16="http://schemas.microsoft.com/office/drawing/2014/main" id="{4D9DB815-7226-4A03-B574-42A4E397E8C2}"/>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28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INDIRECT BACTERIAL LEACHING</a:t>
            </a:r>
          </a:p>
        </p:txBody>
      </p:sp>
      <p:sp>
        <p:nvSpPr>
          <p:cNvPr id="3" name="Content Placeholder 2"/>
          <p:cNvSpPr>
            <a:spLocks noGrp="1"/>
          </p:cNvSpPr>
          <p:nvPr>
            <p:ph idx="1"/>
          </p:nvPr>
        </p:nvSpPr>
        <p:spPr/>
        <p:txBody>
          <a:bodyPr/>
          <a:lstStyle/>
          <a:p>
            <a:r>
              <a:rPr lang="en-US" dirty="0"/>
              <a:t>Bacteria generate a </a:t>
            </a:r>
            <a:r>
              <a:rPr lang="en-US" b="1" dirty="0" err="1"/>
              <a:t>lixiviant</a:t>
            </a:r>
            <a:r>
              <a:rPr lang="en-US" dirty="0"/>
              <a:t> which </a:t>
            </a:r>
            <a:r>
              <a:rPr lang="en-US" b="1" dirty="0"/>
              <a:t>chemically oxidizes</a:t>
            </a:r>
            <a:r>
              <a:rPr lang="en-US" dirty="0"/>
              <a:t> the sulfide mineral </a:t>
            </a:r>
          </a:p>
          <a:p>
            <a:r>
              <a:rPr lang="en-US" dirty="0"/>
              <a:t>In acid solution this </a:t>
            </a:r>
            <a:r>
              <a:rPr lang="en-US" dirty="0" err="1"/>
              <a:t>lixiviant</a:t>
            </a:r>
            <a:r>
              <a:rPr lang="en-US" dirty="0"/>
              <a:t> is </a:t>
            </a:r>
            <a:r>
              <a:rPr lang="en-US" b="1" dirty="0"/>
              <a:t>Ferric iron</a:t>
            </a:r>
          </a:p>
          <a:p>
            <a:r>
              <a:rPr lang="en-US" b="1" dirty="0" err="1"/>
              <a:t>Metalsolubilization</a:t>
            </a:r>
            <a:r>
              <a:rPr lang="en-US" b="1" dirty="0"/>
              <a:t> </a:t>
            </a:r>
            <a:r>
              <a:rPr lang="en-US" dirty="0"/>
              <a:t>reaction:</a:t>
            </a:r>
          </a:p>
          <a:p>
            <a:pPr marL="0" indent="0">
              <a:buNone/>
            </a:pPr>
            <a:r>
              <a:rPr lang="en-US" dirty="0"/>
              <a:t>	</a:t>
            </a:r>
          </a:p>
          <a:p>
            <a:pPr marL="0" indent="0">
              <a:buNone/>
            </a:pPr>
            <a:r>
              <a:rPr lang="en-US" dirty="0" err="1"/>
              <a:t>MeS</a:t>
            </a:r>
            <a:r>
              <a:rPr lang="en-US" dirty="0"/>
              <a:t> + Fe</a:t>
            </a:r>
            <a:r>
              <a:rPr lang="en-US" baseline="-25000" dirty="0"/>
              <a:t>2</a:t>
            </a:r>
            <a:r>
              <a:rPr lang="en-US" dirty="0"/>
              <a:t>(SO</a:t>
            </a:r>
            <a:r>
              <a:rPr lang="en-US" baseline="-25000" dirty="0"/>
              <a:t>4</a:t>
            </a:r>
            <a:r>
              <a:rPr lang="en-US" dirty="0"/>
              <a:t>)</a:t>
            </a:r>
            <a:r>
              <a:rPr lang="en-US" baseline="-25000" dirty="0"/>
              <a:t>3</a:t>
            </a:r>
            <a:r>
              <a:rPr lang="en-US" dirty="0"/>
              <a:t> 			MeSO</a:t>
            </a:r>
            <a:r>
              <a:rPr lang="en-US" baseline="-25000" dirty="0"/>
              <a:t>4</a:t>
            </a:r>
            <a:r>
              <a:rPr lang="en-US" dirty="0"/>
              <a:t> + 2FeSO</a:t>
            </a:r>
            <a:r>
              <a:rPr lang="en-US" baseline="-25000" dirty="0"/>
              <a:t>4</a:t>
            </a:r>
            <a:r>
              <a:rPr lang="en-US" dirty="0"/>
              <a:t> + S </a:t>
            </a:r>
          </a:p>
        </p:txBody>
      </p:sp>
      <p:cxnSp>
        <p:nvCxnSpPr>
          <p:cNvPr id="5" name="Straight Arrow Connector 4"/>
          <p:cNvCxnSpPr/>
          <p:nvPr/>
        </p:nvCxnSpPr>
        <p:spPr>
          <a:xfrm flipV="1">
            <a:off x="3655770" y="4650640"/>
            <a:ext cx="887505" cy="8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Rectangle 5">
            <a:extLst>
              <a:ext uri="{FF2B5EF4-FFF2-40B4-BE49-F238E27FC236}">
                <a16:creationId xmlns:a16="http://schemas.microsoft.com/office/drawing/2014/main" id="{725AFEB4-2314-4713-9C7C-7DAC8D3E4365}"/>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5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226469"/>
            <a:ext cx="8222204" cy="3263504"/>
          </a:xfrm>
        </p:spPr>
        <p:txBody>
          <a:bodyPr>
            <a:noAutofit/>
          </a:bodyPr>
          <a:lstStyle/>
          <a:p>
            <a:pPr>
              <a:buFont typeface="Wingdings" panose="05000000000000000000" pitchFamily="2" charset="2"/>
              <a:buChar char="Ø"/>
            </a:pPr>
            <a:r>
              <a:rPr lang="en-US" sz="2400" dirty="0"/>
              <a:t>Chemical oxidation below pH 5.0 </a:t>
            </a:r>
          </a:p>
          <a:p>
            <a:pPr>
              <a:buFont typeface="Wingdings" panose="05000000000000000000" pitchFamily="2" charset="2"/>
              <a:buChar char="Ø"/>
            </a:pPr>
            <a:r>
              <a:rPr lang="en-US" sz="2400" dirty="0"/>
              <a:t>The Ferrous iron can be </a:t>
            </a:r>
            <a:r>
              <a:rPr lang="en-US" sz="2400" dirty="0" err="1"/>
              <a:t>reoxidized</a:t>
            </a:r>
            <a:r>
              <a:rPr lang="en-US" sz="2400" dirty="0"/>
              <a:t> to ferric iron by </a:t>
            </a:r>
          </a:p>
          <a:p>
            <a:pPr marL="0" indent="0">
              <a:buNone/>
            </a:pPr>
            <a:r>
              <a:rPr lang="en-US" sz="2400" i="1" dirty="0"/>
              <a:t>     T. </a:t>
            </a:r>
            <a:r>
              <a:rPr lang="en-US" sz="2400" i="1" dirty="0" err="1"/>
              <a:t>ferrooxidans</a:t>
            </a:r>
            <a:r>
              <a:rPr lang="en-US" sz="2400" dirty="0"/>
              <a:t> 	 </a:t>
            </a:r>
          </a:p>
          <a:p>
            <a:pPr>
              <a:buFont typeface="Wingdings" panose="05000000000000000000" pitchFamily="2" charset="2"/>
              <a:buChar char="Ø"/>
            </a:pPr>
            <a:r>
              <a:rPr lang="en-US" sz="2400" dirty="0"/>
              <a:t>Bacteria do not need to be in contact with the mineral surface. </a:t>
            </a:r>
          </a:p>
          <a:p>
            <a:pPr>
              <a:buFont typeface="Wingdings" panose="05000000000000000000" pitchFamily="2" charset="2"/>
              <a:buChar char="Ø"/>
            </a:pPr>
            <a:r>
              <a:rPr lang="en-US" sz="2400" dirty="0"/>
              <a:t>A catalytic function accelerates the </a:t>
            </a:r>
            <a:r>
              <a:rPr lang="en-US" sz="2400" dirty="0" err="1"/>
              <a:t>reoxidation</a:t>
            </a:r>
            <a:r>
              <a:rPr lang="en-US" sz="2400" dirty="0"/>
              <a:t> of ferrous iron which is very slow in the absence of bacteria</a:t>
            </a:r>
          </a:p>
        </p:txBody>
      </p:sp>
      <p:sp>
        <p:nvSpPr>
          <p:cNvPr id="4" name="Rectangle 3">
            <a:extLst>
              <a:ext uri="{FF2B5EF4-FFF2-40B4-BE49-F238E27FC236}">
                <a16:creationId xmlns:a16="http://schemas.microsoft.com/office/drawing/2014/main" id="{02B344F7-6705-4DCD-AB09-86333C9D24B7}"/>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21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C4C1292-9A3C-4610-AB33-A4E41D6B086F}"/>
              </a:ext>
            </a:extLst>
          </p:cNvPr>
          <p:cNvSpPr txBox="1"/>
          <p:nvPr/>
        </p:nvSpPr>
        <p:spPr>
          <a:xfrm>
            <a:off x="2534905" y="1596540"/>
            <a:ext cx="4074190" cy="600164"/>
          </a:xfrm>
          <a:prstGeom prst="rect">
            <a:avLst/>
          </a:prstGeom>
          <a:noFill/>
        </p:spPr>
        <p:txBody>
          <a:bodyPr wrap="square" rtlCol="0">
            <a:spAutoFit/>
          </a:bodyPr>
          <a:lstStyle/>
          <a:p>
            <a:r>
              <a:rPr lang="en-US" sz="3300" b="1" dirty="0">
                <a:ln w="15875">
                  <a:solidFill>
                    <a:prstClr val="black"/>
                  </a:solidFill>
                </a:ln>
                <a:solidFill>
                  <a:srgbClr val="2B777A"/>
                </a:solidFill>
                <a:latin typeface="Britannic Bold" panose="020B0903060703020204" pitchFamily="34" charset="0"/>
              </a:rPr>
              <a:t>Presentation Outline</a:t>
            </a:r>
          </a:p>
        </p:txBody>
      </p:sp>
      <p:grpSp>
        <p:nvGrpSpPr>
          <p:cNvPr id="39" name="Group 38">
            <a:extLst>
              <a:ext uri="{FF2B5EF4-FFF2-40B4-BE49-F238E27FC236}">
                <a16:creationId xmlns:a16="http://schemas.microsoft.com/office/drawing/2014/main" id="{540E0F40-757A-4194-A7B0-E119DD7215FB}"/>
              </a:ext>
            </a:extLst>
          </p:cNvPr>
          <p:cNvGrpSpPr/>
          <p:nvPr/>
        </p:nvGrpSpPr>
        <p:grpSpPr>
          <a:xfrm>
            <a:off x="665965" y="2690844"/>
            <a:ext cx="8031111" cy="2977778"/>
            <a:chOff x="887952" y="2444791"/>
            <a:chExt cx="10708148" cy="3970372"/>
          </a:xfrm>
        </p:grpSpPr>
        <p:pic>
          <p:nvPicPr>
            <p:cNvPr id="14" name="Picture 13">
              <a:extLst>
                <a:ext uri="{FF2B5EF4-FFF2-40B4-BE49-F238E27FC236}">
                  <a16:creationId xmlns:a16="http://schemas.microsoft.com/office/drawing/2014/main" id="{71597A42-AF27-44E7-85DB-89F937FAC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957" y="2444791"/>
              <a:ext cx="1526721" cy="1232783"/>
            </a:xfrm>
            <a:prstGeom prst="rect">
              <a:avLst/>
            </a:prstGeom>
          </p:spPr>
        </p:pic>
        <p:pic>
          <p:nvPicPr>
            <p:cNvPr id="16" name="Picture 15">
              <a:extLst>
                <a:ext uri="{FF2B5EF4-FFF2-40B4-BE49-F238E27FC236}">
                  <a16:creationId xmlns:a16="http://schemas.microsoft.com/office/drawing/2014/main" id="{BF1F7086-DB69-4ABD-9883-C4AF3FE24A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4308" y="2608320"/>
              <a:ext cx="940933" cy="923330"/>
            </a:xfrm>
            <a:prstGeom prst="rect">
              <a:avLst/>
            </a:prstGeom>
          </p:spPr>
        </p:pic>
        <p:pic>
          <p:nvPicPr>
            <p:cNvPr id="18" name="Picture 17">
              <a:extLst>
                <a:ext uri="{FF2B5EF4-FFF2-40B4-BE49-F238E27FC236}">
                  <a16:creationId xmlns:a16="http://schemas.microsoft.com/office/drawing/2014/main" id="{9F1C2BDB-02A6-4391-972E-47E1B22969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3980" y="2590716"/>
              <a:ext cx="940934" cy="940934"/>
            </a:xfrm>
            <a:prstGeom prst="rect">
              <a:avLst/>
            </a:prstGeom>
          </p:spPr>
        </p:pic>
        <p:pic>
          <p:nvPicPr>
            <p:cNvPr id="20" name="Picture 19">
              <a:extLst>
                <a:ext uri="{FF2B5EF4-FFF2-40B4-BE49-F238E27FC236}">
                  <a16:creationId xmlns:a16="http://schemas.microsoft.com/office/drawing/2014/main" id="{034C5528-47FD-4E3D-A024-F55C36915D8D}"/>
                </a:ext>
              </a:extLst>
            </p:cNvPr>
            <p:cNvPicPr>
              <a:picLocks noChangeAspect="1"/>
            </p:cNvPicPr>
            <p:nvPr/>
          </p:nvPicPr>
          <p:blipFill rotWithShape="1">
            <a:blip r:embed="rId5">
              <a:extLst>
                <a:ext uri="{28A0092B-C50C-407E-A947-70E740481C1C}">
                  <a14:useLocalDpi xmlns:a14="http://schemas.microsoft.com/office/drawing/2010/main" val="0"/>
                </a:ext>
              </a:extLst>
            </a:blip>
            <a:srcRect r="49911"/>
            <a:stretch/>
          </p:blipFill>
          <p:spPr>
            <a:xfrm>
              <a:off x="10087429" y="2590716"/>
              <a:ext cx="942614" cy="940934"/>
            </a:xfrm>
            <a:prstGeom prst="rect">
              <a:avLst/>
            </a:prstGeom>
          </p:spPr>
        </p:pic>
        <p:pic>
          <p:nvPicPr>
            <p:cNvPr id="22" name="Picture 21">
              <a:extLst>
                <a:ext uri="{FF2B5EF4-FFF2-40B4-BE49-F238E27FC236}">
                  <a16:creationId xmlns:a16="http://schemas.microsoft.com/office/drawing/2014/main" id="{B057C162-A827-45DF-A333-1B0E1388F6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5959" y="4557486"/>
              <a:ext cx="923331" cy="923330"/>
            </a:xfrm>
            <a:prstGeom prst="rect">
              <a:avLst/>
            </a:prstGeom>
          </p:spPr>
        </p:pic>
        <p:pic>
          <p:nvPicPr>
            <p:cNvPr id="24" name="Picture 23">
              <a:extLst>
                <a:ext uri="{FF2B5EF4-FFF2-40B4-BE49-F238E27FC236}">
                  <a16:creationId xmlns:a16="http://schemas.microsoft.com/office/drawing/2014/main" id="{7D7685CF-D388-4099-8F0F-62B3EB5910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6512" y="4474018"/>
              <a:ext cx="940933" cy="1006798"/>
            </a:xfrm>
            <a:prstGeom prst="rect">
              <a:avLst/>
            </a:prstGeom>
          </p:spPr>
        </p:pic>
        <p:pic>
          <p:nvPicPr>
            <p:cNvPr id="26" name="Picture 25">
              <a:extLst>
                <a:ext uri="{FF2B5EF4-FFF2-40B4-BE49-F238E27FC236}">
                  <a16:creationId xmlns:a16="http://schemas.microsoft.com/office/drawing/2014/main" id="{6C2FDBEB-70CE-4F05-84E3-1224FAB0F9D6}"/>
                </a:ext>
              </a:extLst>
            </p:cNvPr>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742885" y="4650640"/>
              <a:ext cx="1104063" cy="1104062"/>
            </a:xfrm>
            <a:prstGeom prst="rect">
              <a:avLst/>
            </a:prstGeom>
          </p:spPr>
        </p:pic>
        <p:sp>
          <p:nvSpPr>
            <p:cNvPr id="29" name="TextBox 28">
              <a:extLst>
                <a:ext uri="{FF2B5EF4-FFF2-40B4-BE49-F238E27FC236}">
                  <a16:creationId xmlns:a16="http://schemas.microsoft.com/office/drawing/2014/main" id="{710C191A-1918-40D9-9000-344DE7E17022}"/>
                </a:ext>
              </a:extLst>
            </p:cNvPr>
            <p:cNvSpPr txBox="1"/>
            <p:nvPr/>
          </p:nvSpPr>
          <p:spPr>
            <a:xfrm>
              <a:off x="887952" y="3531650"/>
              <a:ext cx="2074729" cy="492443"/>
            </a:xfrm>
            <a:prstGeom prst="rect">
              <a:avLst/>
            </a:prstGeom>
            <a:noFill/>
          </p:spPr>
          <p:txBody>
            <a:bodyPr wrap="square" rtlCol="0">
              <a:spAutoFit/>
            </a:bodyPr>
            <a:lstStyle/>
            <a:p>
              <a:pPr algn="ctr"/>
              <a:r>
                <a:rPr lang="en-US" b="1" dirty="0">
                  <a:solidFill>
                    <a:prstClr val="black"/>
                  </a:solidFill>
                </a:rPr>
                <a:t>Introduction</a:t>
              </a:r>
            </a:p>
          </p:txBody>
        </p:sp>
        <p:sp>
          <p:nvSpPr>
            <p:cNvPr id="30" name="TextBox 29">
              <a:extLst>
                <a:ext uri="{FF2B5EF4-FFF2-40B4-BE49-F238E27FC236}">
                  <a16:creationId xmlns:a16="http://schemas.microsoft.com/office/drawing/2014/main" id="{F822BA57-39EB-41D8-A853-F3E8345EEB56}"/>
                </a:ext>
              </a:extLst>
            </p:cNvPr>
            <p:cNvSpPr txBox="1"/>
            <p:nvPr/>
          </p:nvSpPr>
          <p:spPr>
            <a:xfrm>
              <a:off x="3854364" y="3531648"/>
              <a:ext cx="2340820" cy="492443"/>
            </a:xfrm>
            <a:prstGeom prst="rect">
              <a:avLst/>
            </a:prstGeom>
            <a:noFill/>
          </p:spPr>
          <p:txBody>
            <a:bodyPr wrap="square" rtlCol="0">
              <a:spAutoFit/>
            </a:bodyPr>
            <a:lstStyle/>
            <a:p>
              <a:pPr algn="ctr"/>
              <a:r>
                <a:rPr lang="en-US" b="1" dirty="0">
                  <a:solidFill>
                    <a:prstClr val="black"/>
                  </a:solidFill>
                </a:rPr>
                <a:t>Microorganisms</a:t>
              </a:r>
            </a:p>
          </p:txBody>
        </p:sp>
        <p:sp>
          <p:nvSpPr>
            <p:cNvPr id="31" name="TextBox 30">
              <a:extLst>
                <a:ext uri="{FF2B5EF4-FFF2-40B4-BE49-F238E27FC236}">
                  <a16:creationId xmlns:a16="http://schemas.microsoft.com/office/drawing/2014/main" id="{FC45FA02-C279-4665-AABC-53407561EE4D}"/>
                </a:ext>
              </a:extLst>
            </p:cNvPr>
            <p:cNvSpPr txBox="1"/>
            <p:nvPr/>
          </p:nvSpPr>
          <p:spPr>
            <a:xfrm>
              <a:off x="7068393" y="3531648"/>
              <a:ext cx="1973101" cy="492443"/>
            </a:xfrm>
            <a:prstGeom prst="rect">
              <a:avLst/>
            </a:prstGeom>
            <a:noFill/>
          </p:spPr>
          <p:txBody>
            <a:bodyPr wrap="square" rtlCol="0">
              <a:spAutoFit/>
            </a:bodyPr>
            <a:lstStyle/>
            <a:p>
              <a:pPr algn="ctr"/>
              <a:r>
                <a:rPr lang="en-US" b="1" dirty="0">
                  <a:solidFill>
                    <a:prstClr val="black"/>
                  </a:solidFill>
                </a:rPr>
                <a:t>Mechanisms</a:t>
              </a:r>
            </a:p>
          </p:txBody>
        </p:sp>
        <p:sp>
          <p:nvSpPr>
            <p:cNvPr id="32" name="TextBox 31">
              <a:extLst>
                <a:ext uri="{FF2B5EF4-FFF2-40B4-BE49-F238E27FC236}">
                  <a16:creationId xmlns:a16="http://schemas.microsoft.com/office/drawing/2014/main" id="{93EE0745-95FE-4243-B455-9610F8276FE4}"/>
                </a:ext>
              </a:extLst>
            </p:cNvPr>
            <p:cNvSpPr txBox="1"/>
            <p:nvPr/>
          </p:nvSpPr>
          <p:spPr>
            <a:xfrm>
              <a:off x="9557312" y="3632606"/>
              <a:ext cx="2038788" cy="492443"/>
            </a:xfrm>
            <a:prstGeom prst="rect">
              <a:avLst/>
            </a:prstGeom>
            <a:noFill/>
          </p:spPr>
          <p:txBody>
            <a:bodyPr wrap="square" rtlCol="0">
              <a:spAutoFit/>
            </a:bodyPr>
            <a:lstStyle/>
            <a:p>
              <a:pPr algn="ctr"/>
              <a:r>
                <a:rPr lang="en-US" b="1" dirty="0">
                  <a:solidFill>
                    <a:prstClr val="black"/>
                  </a:solidFill>
                </a:rPr>
                <a:t>Factors</a:t>
              </a:r>
            </a:p>
          </p:txBody>
        </p:sp>
        <p:sp>
          <p:nvSpPr>
            <p:cNvPr id="33" name="TextBox 32">
              <a:extLst>
                <a:ext uri="{FF2B5EF4-FFF2-40B4-BE49-F238E27FC236}">
                  <a16:creationId xmlns:a16="http://schemas.microsoft.com/office/drawing/2014/main" id="{A1E2CFCA-1F56-4CFB-B794-103409618020}"/>
                </a:ext>
              </a:extLst>
            </p:cNvPr>
            <p:cNvSpPr txBox="1"/>
            <p:nvPr/>
          </p:nvSpPr>
          <p:spPr>
            <a:xfrm>
              <a:off x="1820259" y="5554293"/>
              <a:ext cx="2074729" cy="492443"/>
            </a:xfrm>
            <a:prstGeom prst="rect">
              <a:avLst/>
            </a:prstGeom>
            <a:noFill/>
          </p:spPr>
          <p:txBody>
            <a:bodyPr wrap="square" rtlCol="0">
              <a:spAutoFit/>
            </a:bodyPr>
            <a:lstStyle/>
            <a:p>
              <a:pPr algn="ctr"/>
              <a:r>
                <a:rPr lang="en-US" b="1" dirty="0">
                  <a:solidFill>
                    <a:prstClr val="black"/>
                  </a:solidFill>
                </a:rPr>
                <a:t>Techniques</a:t>
              </a:r>
            </a:p>
          </p:txBody>
        </p:sp>
        <p:sp>
          <p:nvSpPr>
            <p:cNvPr id="34" name="TextBox 33">
              <a:extLst>
                <a:ext uri="{FF2B5EF4-FFF2-40B4-BE49-F238E27FC236}">
                  <a16:creationId xmlns:a16="http://schemas.microsoft.com/office/drawing/2014/main" id="{1E1F6046-CA35-41A3-BF5F-E2803108FF6E}"/>
                </a:ext>
              </a:extLst>
            </p:cNvPr>
            <p:cNvSpPr txBox="1"/>
            <p:nvPr/>
          </p:nvSpPr>
          <p:spPr>
            <a:xfrm>
              <a:off x="5077966" y="5553388"/>
              <a:ext cx="2074729" cy="861775"/>
            </a:xfrm>
            <a:prstGeom prst="rect">
              <a:avLst/>
            </a:prstGeom>
            <a:noFill/>
          </p:spPr>
          <p:txBody>
            <a:bodyPr wrap="square" rtlCol="0">
              <a:spAutoFit/>
            </a:bodyPr>
            <a:lstStyle/>
            <a:p>
              <a:pPr algn="ctr"/>
              <a:r>
                <a:rPr lang="en-US" b="1" dirty="0">
                  <a:solidFill>
                    <a:prstClr val="black"/>
                  </a:solidFill>
                </a:rPr>
                <a:t>Industrial Process</a:t>
              </a:r>
            </a:p>
          </p:txBody>
        </p:sp>
        <p:sp>
          <p:nvSpPr>
            <p:cNvPr id="35" name="TextBox 34">
              <a:extLst>
                <a:ext uri="{FF2B5EF4-FFF2-40B4-BE49-F238E27FC236}">
                  <a16:creationId xmlns:a16="http://schemas.microsoft.com/office/drawing/2014/main" id="{E9D20BED-F6B8-4F92-972F-08DF6CFE6FB3}"/>
                </a:ext>
              </a:extLst>
            </p:cNvPr>
            <p:cNvSpPr txBox="1"/>
            <p:nvPr/>
          </p:nvSpPr>
          <p:spPr>
            <a:xfrm>
              <a:off x="8257549" y="5778640"/>
              <a:ext cx="2074729" cy="492443"/>
            </a:xfrm>
            <a:prstGeom prst="rect">
              <a:avLst/>
            </a:prstGeom>
            <a:noFill/>
          </p:spPr>
          <p:txBody>
            <a:bodyPr wrap="square" rtlCol="0">
              <a:spAutoFit/>
            </a:bodyPr>
            <a:lstStyle/>
            <a:p>
              <a:pPr algn="ctr"/>
              <a:r>
                <a:rPr lang="en-US" b="1" dirty="0">
                  <a:solidFill>
                    <a:prstClr val="black"/>
                  </a:solidFill>
                </a:rPr>
                <a:t>Applications</a:t>
              </a:r>
            </a:p>
          </p:txBody>
        </p:sp>
      </p:grpSp>
      <p:sp>
        <p:nvSpPr>
          <p:cNvPr id="37" name="Rectangle 36">
            <a:extLst>
              <a:ext uri="{FF2B5EF4-FFF2-40B4-BE49-F238E27FC236}">
                <a16:creationId xmlns:a16="http://schemas.microsoft.com/office/drawing/2014/main" id="{826E47F8-269C-4A90-8684-2741DC622F4D}"/>
              </a:ext>
            </a:extLst>
          </p:cNvPr>
          <p:cNvSpPr/>
          <p:nvPr/>
        </p:nvSpPr>
        <p:spPr>
          <a:xfrm>
            <a:off x="484546" y="2531058"/>
            <a:ext cx="1898409" cy="1541084"/>
          </a:xfrm>
          <a:prstGeom prst="rect">
            <a:avLst/>
          </a:prstGeom>
          <a:noFill/>
          <a:ln w="76200">
            <a:solidFill>
              <a:srgbClr val="07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0" name="Rectangle 39">
            <a:extLst>
              <a:ext uri="{FF2B5EF4-FFF2-40B4-BE49-F238E27FC236}">
                <a16:creationId xmlns:a16="http://schemas.microsoft.com/office/drawing/2014/main" id="{D45F4677-E17C-4B47-919C-B87E192DD51C}"/>
              </a:ext>
            </a:extLst>
          </p:cNvPr>
          <p:cNvSpPr/>
          <p:nvPr/>
        </p:nvSpPr>
        <p:spPr>
          <a:xfrm>
            <a:off x="0" y="5510893"/>
            <a:ext cx="1335511" cy="48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3" name="Rectangle 22"/>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0937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 r="30987" b="-3578"/>
          <a:stretch/>
        </p:blipFill>
        <p:spPr>
          <a:xfrm>
            <a:off x="1839488" y="1443835"/>
            <a:ext cx="5468885" cy="763525"/>
          </a:xfrm>
        </p:spPr>
      </p:pic>
      <p:sp>
        <p:nvSpPr>
          <p:cNvPr id="5" name="Rectangle 4"/>
          <p:cNvSpPr/>
          <p:nvPr/>
        </p:nvSpPr>
        <p:spPr>
          <a:xfrm>
            <a:off x="601670" y="2054655"/>
            <a:ext cx="7944522" cy="3970318"/>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sz="2400" dirty="0"/>
              <a:t>In pH 2-3, bacterial oxidation of Ferrous iron is about 105-106 times faster than the chemical oxidation of ferrous iron</a:t>
            </a:r>
          </a:p>
          <a:p>
            <a:pPr marL="342900" indent="-342900" algn="just">
              <a:lnSpc>
                <a:spcPct val="150000"/>
              </a:lnSpc>
              <a:buFont typeface="Wingdings" panose="05000000000000000000" pitchFamily="2" charset="2"/>
              <a:buChar char="Ø"/>
            </a:pPr>
            <a:r>
              <a:rPr lang="en-US" sz="2400" dirty="0"/>
              <a:t> The sulfur arising simultaneously may be oxidized to sulfuric acid by </a:t>
            </a:r>
            <a:r>
              <a:rPr lang="en-US" sz="2400" i="1" dirty="0"/>
              <a:t>T. </a:t>
            </a:r>
            <a:r>
              <a:rPr lang="en-US" sz="2400" i="1" dirty="0" err="1"/>
              <a:t>ferrooxidans</a:t>
            </a:r>
            <a:endParaRPr lang="en-US" sz="2400" i="1" dirty="0"/>
          </a:p>
          <a:p>
            <a:pPr marL="342900" indent="-342900" algn="just">
              <a:lnSpc>
                <a:spcPct val="150000"/>
              </a:lnSpc>
              <a:buFont typeface="Wingdings" panose="05000000000000000000" pitchFamily="2" charset="2"/>
              <a:buChar char="Ø"/>
            </a:pPr>
            <a:r>
              <a:rPr lang="en-US" sz="2400" dirty="0"/>
              <a:t> The role of </a:t>
            </a:r>
            <a:r>
              <a:rPr lang="en-US" sz="2400" i="1" dirty="0"/>
              <a:t>T. </a:t>
            </a:r>
            <a:r>
              <a:rPr lang="en-US" sz="2400" i="1" dirty="0" err="1"/>
              <a:t>thiooxidans</a:t>
            </a:r>
            <a:r>
              <a:rPr lang="en-US" sz="2400" i="1" dirty="0"/>
              <a:t> </a:t>
            </a:r>
            <a:r>
              <a:rPr lang="en-US" sz="2400" dirty="0"/>
              <a:t>in bioleaching consists in creating favorable acid conditions for the growth of ferrous iron oxidizing bacteria such as </a:t>
            </a:r>
            <a:r>
              <a:rPr lang="en-US" sz="2400" dirty="0" err="1"/>
              <a:t>T.</a:t>
            </a:r>
            <a:r>
              <a:rPr lang="en-US" sz="2400" i="1" dirty="0" err="1"/>
              <a:t>ferrooxidans</a:t>
            </a:r>
            <a:r>
              <a:rPr lang="en-US" sz="2400" dirty="0"/>
              <a:t> and </a:t>
            </a:r>
            <a:r>
              <a:rPr lang="en-US" sz="2400" i="1" dirty="0"/>
              <a:t>L. </a:t>
            </a:r>
            <a:r>
              <a:rPr lang="en-US" sz="2400" i="1" dirty="0" err="1"/>
              <a:t>ferrooxidans</a:t>
            </a:r>
            <a:endParaRPr lang="en-US" sz="2400" i="1" dirty="0"/>
          </a:p>
        </p:txBody>
      </p:sp>
      <p:sp>
        <p:nvSpPr>
          <p:cNvPr id="6" name="Rectangle 5">
            <a:extLst>
              <a:ext uri="{FF2B5EF4-FFF2-40B4-BE49-F238E27FC236}">
                <a16:creationId xmlns:a16="http://schemas.microsoft.com/office/drawing/2014/main" id="{C815096B-92A1-48D6-9229-02BE2CB07A82}"/>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3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55" y="1818281"/>
            <a:ext cx="8842787" cy="5022476"/>
          </a:xfrm>
        </p:spPr>
        <p:txBody>
          <a:bodyPr>
            <a:normAutofit/>
          </a:bodyPr>
          <a:lstStyle/>
          <a:p>
            <a:pPr marL="0" indent="0">
              <a:buNone/>
            </a:pPr>
            <a:r>
              <a:rPr lang="en-US" sz="4000" b="1" dirty="0">
                <a:solidFill>
                  <a:srgbClr val="236564"/>
                </a:solidFill>
              </a:rPr>
              <a:t>	Extraction of uranium from ores </a:t>
            </a:r>
          </a:p>
          <a:p>
            <a:r>
              <a:rPr lang="en-US" b="1" dirty="0"/>
              <a:t>Insoluble tetravalent uranium </a:t>
            </a:r>
            <a:r>
              <a:rPr lang="en-US" dirty="0"/>
              <a:t>is oxidized to the water-soluble hexavalent stage of uranium</a:t>
            </a:r>
          </a:p>
          <a:p>
            <a:r>
              <a:rPr lang="en-US" dirty="0"/>
              <a:t>The </a:t>
            </a:r>
            <a:r>
              <a:rPr lang="en-US" dirty="0" err="1"/>
              <a:t>lixiviant</a:t>
            </a:r>
            <a:r>
              <a:rPr lang="en-US" dirty="0"/>
              <a:t> may be generated by </a:t>
            </a:r>
            <a:r>
              <a:rPr lang="en-US" i="1" dirty="0"/>
              <a:t>T. </a:t>
            </a:r>
            <a:r>
              <a:rPr lang="en-US" i="1" dirty="0" err="1"/>
              <a:t>ferrooxidans</a:t>
            </a:r>
            <a:r>
              <a:rPr lang="en-US" dirty="0"/>
              <a:t> by the oxidation of pyrite that is very often associated with uranium ore</a:t>
            </a:r>
          </a:p>
        </p:txBody>
      </p:sp>
      <p:sp>
        <p:nvSpPr>
          <p:cNvPr id="2" name="TextBox 1"/>
          <p:cNvSpPr txBox="1"/>
          <p:nvPr/>
        </p:nvSpPr>
        <p:spPr>
          <a:xfrm>
            <a:off x="5640935" y="130706"/>
            <a:ext cx="3054100" cy="830997"/>
          </a:xfrm>
          <a:prstGeom prst="rect">
            <a:avLst/>
          </a:prstGeom>
          <a:noFill/>
        </p:spPr>
        <p:txBody>
          <a:bodyPr wrap="square" rtlCol="0">
            <a:spAutoFit/>
          </a:bodyPr>
          <a:lstStyle/>
          <a:p>
            <a:r>
              <a:rPr lang="en-US" sz="4800" b="1" dirty="0">
                <a:solidFill>
                  <a:schemeClr val="bg1"/>
                </a:solidFill>
              </a:rPr>
              <a:t>EXAMPLE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7023" b="-398"/>
          <a:stretch/>
        </p:blipFill>
        <p:spPr>
          <a:xfrm>
            <a:off x="907080" y="5108755"/>
            <a:ext cx="7145683" cy="916229"/>
          </a:xfrm>
          <a:prstGeom prst="rect">
            <a:avLst/>
          </a:prstGeom>
        </p:spPr>
      </p:pic>
      <p:sp>
        <p:nvSpPr>
          <p:cNvPr id="6" name="Rectangle 5">
            <a:extLst>
              <a:ext uri="{FF2B5EF4-FFF2-40B4-BE49-F238E27FC236}">
                <a16:creationId xmlns:a16="http://schemas.microsoft.com/office/drawing/2014/main" id="{D3110FF1-1DFB-45EB-91A8-CDC77A922614}"/>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72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0965" y="222195"/>
            <a:ext cx="8246070" cy="610820"/>
          </a:xfrm>
        </p:spPr>
        <p:txBody>
          <a:bodyPr>
            <a:noAutofit/>
          </a:bodyPr>
          <a:lstStyle/>
          <a:p>
            <a:r>
              <a:rPr lang="en-US" sz="4400" b="1" dirty="0">
                <a:solidFill>
                  <a:schemeClr val="bg1"/>
                </a:solidFill>
              </a:rPr>
              <a:t>CONTROVERSY</a:t>
            </a:r>
          </a:p>
        </p:txBody>
      </p:sp>
      <p:sp>
        <p:nvSpPr>
          <p:cNvPr id="3" name="Content Placeholder 2"/>
          <p:cNvSpPr>
            <a:spLocks noGrp="1"/>
          </p:cNvSpPr>
          <p:nvPr>
            <p:ph idx="1"/>
          </p:nvPr>
        </p:nvSpPr>
        <p:spPr>
          <a:xfrm>
            <a:off x="601670" y="1443836"/>
            <a:ext cx="8246070" cy="4886560"/>
          </a:xfrm>
        </p:spPr>
        <p:txBody>
          <a:bodyPr>
            <a:normAutofit/>
          </a:bodyPr>
          <a:lstStyle/>
          <a:p>
            <a:pPr>
              <a:buFont typeface="Wingdings" panose="05000000000000000000" pitchFamily="2" charset="2"/>
              <a:buChar char="Ø"/>
            </a:pPr>
            <a:r>
              <a:rPr lang="en-US" dirty="0"/>
              <a:t>Publications by </a:t>
            </a:r>
            <a:r>
              <a:rPr lang="en-US" b="1" dirty="0"/>
              <a:t>Sand and co-workers</a:t>
            </a:r>
            <a:r>
              <a:rPr lang="en-US" dirty="0"/>
              <a:t> </a:t>
            </a:r>
          </a:p>
          <a:p>
            <a:pPr>
              <a:buFont typeface="Wingdings" panose="05000000000000000000" pitchFamily="2" charset="2"/>
              <a:buChar char="Ø"/>
            </a:pPr>
            <a:r>
              <a:rPr lang="en-US" dirty="0"/>
              <a:t>Doubt whether direct leaching mechanism does exist at all</a:t>
            </a:r>
          </a:p>
          <a:p>
            <a:pPr>
              <a:buFont typeface="Wingdings" panose="05000000000000000000" pitchFamily="2" charset="2"/>
              <a:buChar char="Ø"/>
            </a:pPr>
            <a:r>
              <a:rPr lang="en-US" dirty="0"/>
              <a:t>Pyrite is degraded to sulfate via thiosulfate in a </a:t>
            </a:r>
            <a:r>
              <a:rPr lang="en-US" b="1" dirty="0"/>
              <a:t>cyclic mechanism</a:t>
            </a:r>
          </a:p>
          <a:p>
            <a:pPr>
              <a:buFont typeface="Wingdings" panose="05000000000000000000" pitchFamily="2" charset="2"/>
              <a:buChar char="Ø"/>
            </a:pPr>
            <a:r>
              <a:rPr lang="en-US" dirty="0"/>
              <a:t>The degradation is </a:t>
            </a:r>
            <a:r>
              <a:rPr lang="en-US" b="1" dirty="0"/>
              <a:t>mediated or at least initiated </a:t>
            </a:r>
            <a:r>
              <a:rPr lang="en-US" dirty="0"/>
              <a:t>by the ferric iron being </a:t>
            </a:r>
            <a:r>
              <a:rPr lang="en-US" dirty="0" err="1"/>
              <a:t>complexed</a:t>
            </a:r>
            <a:r>
              <a:rPr lang="en-US" dirty="0"/>
              <a:t> in the</a:t>
            </a:r>
            <a:r>
              <a:rPr lang="en-US" b="1" dirty="0"/>
              <a:t> </a:t>
            </a:r>
            <a:r>
              <a:rPr lang="en-US" b="1" dirty="0" err="1"/>
              <a:t>exopolymeric</a:t>
            </a:r>
            <a:r>
              <a:rPr lang="en-US" b="1" dirty="0"/>
              <a:t> compounds</a:t>
            </a:r>
            <a:r>
              <a:rPr lang="en-US" dirty="0"/>
              <a:t> of </a:t>
            </a:r>
            <a:r>
              <a:rPr lang="en-US" i="1" dirty="0"/>
              <a:t>T. </a:t>
            </a:r>
            <a:r>
              <a:rPr lang="en-US" i="1" dirty="0" err="1"/>
              <a:t>ferrooxidans</a:t>
            </a:r>
            <a:r>
              <a:rPr lang="en-US" i="1" dirty="0"/>
              <a:t> </a:t>
            </a:r>
            <a:r>
              <a:rPr lang="en-US" dirty="0"/>
              <a:t>and </a:t>
            </a:r>
            <a:r>
              <a:rPr lang="en-US" i="1" dirty="0"/>
              <a:t>L. </a:t>
            </a:r>
            <a:r>
              <a:rPr lang="en-US" i="1" dirty="0" err="1"/>
              <a:t>ferrooxidans</a:t>
            </a:r>
            <a:endParaRPr lang="en-US" i="1" dirty="0"/>
          </a:p>
          <a:p>
            <a:pPr>
              <a:buFont typeface="Wingdings" panose="05000000000000000000" pitchFamily="2" charset="2"/>
              <a:buChar char="Ø"/>
            </a:pPr>
            <a:r>
              <a:rPr lang="en-US" dirty="0"/>
              <a:t>These iron(III) ions enable the bacteria to attach to the pyrite surface by an </a:t>
            </a:r>
            <a:r>
              <a:rPr lang="en-US" b="1" dirty="0"/>
              <a:t>electrochemical mechanism</a:t>
            </a:r>
          </a:p>
          <a:p>
            <a:pPr>
              <a:buFont typeface="Wingdings" panose="05000000000000000000" pitchFamily="2" charset="2"/>
              <a:buChar char="Ø"/>
            </a:pPr>
            <a:endParaRPr lang="en-US" dirty="0"/>
          </a:p>
        </p:txBody>
      </p:sp>
      <p:sp>
        <p:nvSpPr>
          <p:cNvPr id="4" name="Rectangle 3">
            <a:extLst>
              <a:ext uri="{FF2B5EF4-FFF2-40B4-BE49-F238E27FC236}">
                <a16:creationId xmlns:a16="http://schemas.microsoft.com/office/drawing/2014/main" id="{18D5788D-2871-4B95-81A8-34D7DDAB15EE}"/>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55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670" y="1596540"/>
            <a:ext cx="8246070" cy="4428445"/>
          </a:xfrm>
        </p:spPr>
        <p:txBody>
          <a:bodyPr>
            <a:normAutofit/>
          </a:bodyPr>
          <a:lstStyle/>
          <a:p>
            <a:pPr marL="0" indent="0">
              <a:lnSpc>
                <a:spcPct val="150000"/>
              </a:lnSpc>
              <a:buNone/>
            </a:pPr>
            <a:r>
              <a:rPr lang="en-US" sz="3500" b="1" dirty="0">
                <a:solidFill>
                  <a:srgbClr val="2E707E"/>
                </a:solidFill>
              </a:rPr>
              <a:t>The function of leaching bacteria </a:t>
            </a:r>
          </a:p>
          <a:p>
            <a:pPr>
              <a:lnSpc>
                <a:spcPct val="150000"/>
              </a:lnSpc>
              <a:buFont typeface="Wingdings" panose="05000000000000000000" pitchFamily="2" charset="2"/>
              <a:buChar char="Ø"/>
            </a:pPr>
            <a:r>
              <a:rPr lang="en-US" dirty="0"/>
              <a:t>is thought to be in maintaining a </a:t>
            </a:r>
            <a:r>
              <a:rPr lang="en-US" b="1" dirty="0"/>
              <a:t>high redox potential </a:t>
            </a:r>
            <a:r>
              <a:rPr lang="en-US" dirty="0"/>
              <a:t>by keeping the ferric iron in the </a:t>
            </a:r>
            <a:r>
              <a:rPr lang="en-US" b="1" dirty="0"/>
              <a:t>oxidized state </a:t>
            </a:r>
            <a:r>
              <a:rPr lang="en-US" dirty="0"/>
              <a:t>to optimize the </a:t>
            </a:r>
            <a:r>
              <a:rPr lang="en-US" b="1" dirty="0"/>
              <a:t>indirect attack </a:t>
            </a:r>
            <a:r>
              <a:rPr lang="en-US" dirty="0"/>
              <a:t>on the metal sulfide</a:t>
            </a:r>
          </a:p>
          <a:p>
            <a:pPr>
              <a:lnSpc>
                <a:spcPct val="150000"/>
              </a:lnSpc>
            </a:pPr>
            <a:endParaRPr lang="en-US" dirty="0"/>
          </a:p>
        </p:txBody>
      </p:sp>
      <p:sp>
        <p:nvSpPr>
          <p:cNvPr id="4" name="Rectangle 3">
            <a:extLst>
              <a:ext uri="{FF2B5EF4-FFF2-40B4-BE49-F238E27FC236}">
                <a16:creationId xmlns:a16="http://schemas.microsoft.com/office/drawing/2014/main" id="{6B680EB5-F397-47E6-AE91-5C820162B2F3}"/>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07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l="-17000" r="-17000"/>
          </a:stretch>
        </a:blipFill>
        <a:effectLst/>
      </p:bgPr>
    </p:bg>
    <p:spTree>
      <p:nvGrpSpPr>
        <p:cNvPr id="1" name=""/>
        <p:cNvGrpSpPr/>
        <p:nvPr/>
      </p:nvGrpSpPr>
      <p:grpSpPr>
        <a:xfrm>
          <a:off x="0" y="0"/>
          <a:ext cx="0" cy="0"/>
          <a:chOff x="0" y="0"/>
          <a:chExt cx="0" cy="0"/>
        </a:xfrm>
      </p:grpSpPr>
      <p:sp>
        <p:nvSpPr>
          <p:cNvPr id="6" name="Google Shape;51;p12">
            <a:extLst>
              <a:ext uri="{FF2B5EF4-FFF2-40B4-BE49-F238E27FC236}">
                <a16:creationId xmlns:a16="http://schemas.microsoft.com/office/drawing/2014/main" id="{49C00D08-8B3C-4640-9FC3-75C2567AB754}"/>
              </a:ext>
            </a:extLst>
          </p:cNvPr>
          <p:cNvSpPr txBox="1">
            <a:spLocks/>
          </p:cNvSpPr>
          <p:nvPr/>
        </p:nvSpPr>
        <p:spPr>
          <a:xfrm>
            <a:off x="3537600" y="5108755"/>
            <a:ext cx="5606400" cy="1546500"/>
          </a:xfrm>
          <a:prstGeom prst="rect">
            <a:avLst/>
          </a:prstGeom>
          <a:solidFill>
            <a:srgbClr val="366134"/>
          </a:solidFill>
          <a:effectLst>
            <a:outerShdw blurRad="88900" dist="38100" dir="5400000" algn="ctr" rotWithShape="0">
              <a:schemeClr val="tx1">
                <a:alpha val="83000"/>
              </a:schemeClr>
            </a:outerShdw>
          </a:effectLst>
        </p:spPr>
        <p:txBody>
          <a:bodyPr spcFirstLastPara="1" vert="horz" wrap="square" lIns="91425" tIns="91425" rIns="91425" bIns="91425" rtlCol="0" anchor="ctr" anchorCtr="0">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Britannic Bold" panose="020B0903060703020204" pitchFamily="34" charset="0"/>
                <a:ea typeface="+mj-ea"/>
                <a:cs typeface="+mj-cs"/>
              </a:rPr>
              <a:t>Factors and Parameters Influencing </a:t>
            </a:r>
            <a:br>
              <a:rPr kumimoji="0" lang="en-US" sz="3600" b="0" i="0" u="none" strike="noStrike" kern="1200" cap="none" spc="0" normalizeH="0" baseline="0" noProof="0" dirty="0">
                <a:ln>
                  <a:noFill/>
                </a:ln>
                <a:solidFill>
                  <a:prstClr val="white"/>
                </a:solidFill>
                <a:effectLst/>
                <a:uLnTx/>
                <a:uFillTx/>
                <a:latin typeface="Britannic Bold" panose="020B0903060703020204" pitchFamily="34" charset="0"/>
                <a:ea typeface="+mj-ea"/>
                <a:cs typeface="+mj-cs"/>
              </a:rPr>
            </a:br>
            <a:r>
              <a:rPr kumimoji="0" lang="en-US" sz="3600" b="0" i="0" u="none" strike="noStrike" kern="1200" cap="none" spc="0" normalizeH="0" baseline="0" noProof="0" dirty="0">
                <a:ln>
                  <a:noFill/>
                </a:ln>
                <a:solidFill>
                  <a:prstClr val="white"/>
                </a:solidFill>
                <a:effectLst/>
                <a:uLnTx/>
                <a:uFillTx/>
                <a:latin typeface="Britannic Bold" panose="020B0903060703020204" pitchFamily="34" charset="0"/>
                <a:ea typeface="+mj-ea"/>
                <a:cs typeface="+mj-cs"/>
              </a:rPr>
              <a:t>Bioleaching</a:t>
            </a:r>
            <a:endParaRPr kumimoji="0" lang="en-US" sz="3600" b="0" i="0" u="none" strike="noStrike" kern="1200" cap="none" spc="0" normalizeH="0" baseline="0" noProof="0" dirty="0">
              <a:ln>
                <a:noFill/>
              </a:ln>
              <a:solidFill>
                <a:prstClr val="white"/>
              </a:solidFill>
              <a:effectLst/>
              <a:uLnTx/>
              <a:uFillTx/>
              <a:latin typeface="Calibri"/>
              <a:ea typeface="+mj-ea"/>
              <a:cs typeface="+mj-cs"/>
            </a:endParaRPr>
          </a:p>
        </p:txBody>
      </p:sp>
    </p:spTree>
    <p:extLst>
      <p:ext uri="{BB962C8B-B14F-4D97-AF65-F5344CB8AC3E}">
        <p14:creationId xmlns:p14="http://schemas.microsoft.com/office/powerpoint/2010/main" val="145230958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Google Shape;56;p13">
            <a:extLst>
              <a:ext uri="{FF2B5EF4-FFF2-40B4-BE49-F238E27FC236}">
                <a16:creationId xmlns:a16="http://schemas.microsoft.com/office/drawing/2014/main" id="{E57D3CAF-961D-4C49-BED7-58DA7D346455}"/>
              </a:ext>
            </a:extLst>
          </p:cNvPr>
          <p:cNvSpPr txBox="1">
            <a:spLocks noGrp="1"/>
          </p:cNvSpPr>
          <p:nvPr>
            <p:ph type="title"/>
          </p:nvPr>
        </p:nvSpPr>
        <p:spPr>
          <a:xfrm>
            <a:off x="1517900" y="374900"/>
            <a:ext cx="7893077" cy="1017000"/>
          </a:xfrm>
          <a:prstGeom prst="rect">
            <a:avLst/>
          </a:prstGeom>
        </p:spPr>
        <p:txBody>
          <a:bodyPr spcFirstLastPara="1" wrap="square" lIns="91425" tIns="91425" rIns="91425" bIns="91425" anchor="ctr" anchorCtr="0">
            <a:noAutofit/>
          </a:bodyPr>
          <a:lstStyle/>
          <a:p>
            <a:pPr lvl="0"/>
            <a:r>
              <a:rPr lang="en-US" sz="3200" dirty="0">
                <a:solidFill>
                  <a:srgbClr val="256766"/>
                </a:solidFill>
                <a:latin typeface="Britannic Bold" panose="020B0903060703020204" pitchFamily="34" charset="0"/>
              </a:rPr>
              <a:t>Factors and Parameters influencing Bioleaching </a:t>
            </a:r>
            <a:endParaRPr sz="3200" dirty="0">
              <a:solidFill>
                <a:srgbClr val="256766"/>
              </a:solidFill>
            </a:endParaRPr>
          </a:p>
        </p:txBody>
      </p:sp>
      <p:sp>
        <p:nvSpPr>
          <p:cNvPr id="10" name="TextBox 9">
            <a:extLst>
              <a:ext uri="{FF2B5EF4-FFF2-40B4-BE49-F238E27FC236}">
                <a16:creationId xmlns:a16="http://schemas.microsoft.com/office/drawing/2014/main" id="{25ED0FCB-BA17-4373-8226-435FF85222E7}"/>
              </a:ext>
            </a:extLst>
          </p:cNvPr>
          <p:cNvSpPr txBox="1"/>
          <p:nvPr/>
        </p:nvSpPr>
        <p:spPr>
          <a:xfrm>
            <a:off x="1522189" y="1749245"/>
            <a:ext cx="7410268" cy="3416320"/>
          </a:xfrm>
          <a:prstGeom prst="rect">
            <a:avLst/>
          </a:prstGeom>
          <a:noFill/>
        </p:spPr>
        <p:txBody>
          <a:bodyPr wrap="square" rtlCol="0">
            <a:spAutoFit/>
          </a:bodyPr>
          <a:lstStyle/>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The leaching effectiveness depends largely on</a:t>
            </a:r>
          </a:p>
          <a:p>
            <a:pPr marL="514350" marR="0" lvl="0" indent="-5143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the efficiency of the micro-organisms and</a:t>
            </a:r>
          </a:p>
          <a:p>
            <a:pPr marL="514350" marR="0" lvl="0" indent="-5143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the chemical and mineralogical composition of the ore to be leached.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The maximum yields of metal extraction can be achieved only when the leaching conditions correspond to the optimum growth conditions of the bacteria.</a:t>
            </a:r>
          </a:p>
        </p:txBody>
      </p:sp>
      <p:sp>
        <p:nvSpPr>
          <p:cNvPr id="4" name="Rectangle 3">
            <a:extLst>
              <a:ext uri="{FF2B5EF4-FFF2-40B4-BE49-F238E27FC236}">
                <a16:creationId xmlns:a16="http://schemas.microsoft.com/office/drawing/2014/main" id="{E1A20C3C-0E76-4016-AABE-31836FC81748}"/>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58671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6;p13">
            <a:extLst>
              <a:ext uri="{FF2B5EF4-FFF2-40B4-BE49-F238E27FC236}">
                <a16:creationId xmlns:a16="http://schemas.microsoft.com/office/drawing/2014/main" id="{2F7398BD-527B-47FD-B7FF-A42AC7F827D7}"/>
              </a:ext>
            </a:extLst>
          </p:cNvPr>
          <p:cNvSpPr txBox="1">
            <a:spLocks noGrp="1"/>
          </p:cNvSpPr>
          <p:nvPr>
            <p:ph type="title"/>
          </p:nvPr>
        </p:nvSpPr>
        <p:spPr>
          <a:xfrm>
            <a:off x="4877409" y="19164"/>
            <a:ext cx="4266591" cy="1017000"/>
          </a:xfrm>
          <a:prstGeom prst="rect">
            <a:avLst/>
          </a:prstGeom>
        </p:spPr>
        <p:txBody>
          <a:bodyPr spcFirstLastPara="1" wrap="square" lIns="91425" tIns="91425" rIns="91425" bIns="91425" anchor="ctr" anchorCtr="0">
            <a:noAutofit/>
          </a:bodyPr>
          <a:lstStyle/>
          <a:p>
            <a:pPr lvl="0"/>
            <a:r>
              <a:rPr lang="en-US" sz="2800" dirty="0">
                <a:solidFill>
                  <a:schemeClr val="bg1"/>
                </a:solidFill>
                <a:latin typeface="Britannic Bold" panose="020B0903060703020204" pitchFamily="34" charset="0"/>
              </a:rPr>
              <a:t>Factors and Parameters  influencing Bioleaching </a:t>
            </a:r>
            <a:endParaRPr sz="2800" dirty="0">
              <a:solidFill>
                <a:schemeClr val="bg1"/>
              </a:solidFill>
            </a:endParaRPr>
          </a:p>
        </p:txBody>
      </p:sp>
      <p:sp>
        <p:nvSpPr>
          <p:cNvPr id="5" name="Google Shape;60;p13">
            <a:extLst>
              <a:ext uri="{FF2B5EF4-FFF2-40B4-BE49-F238E27FC236}">
                <a16:creationId xmlns:a16="http://schemas.microsoft.com/office/drawing/2014/main" id="{2085A4A6-072F-40EA-A2E4-E5427509071E}"/>
              </a:ext>
            </a:extLst>
          </p:cNvPr>
          <p:cNvSpPr txBox="1">
            <a:spLocks noGrp="1"/>
          </p:cNvSpPr>
          <p:nvPr>
            <p:ph type="sldNum" idx="12"/>
          </p:nvPr>
        </p:nvSpPr>
        <p:spPr>
          <a:xfrm>
            <a:off x="4397067" y="5849429"/>
            <a:ext cx="548700" cy="525000"/>
          </a:xfrm>
          <a:prstGeom prst="rect">
            <a:avLst/>
          </a:prstGeom>
        </p:spPr>
        <p:txBody>
          <a:bodyPr spcFirstLastPara="1" wrap="square" lIns="91425" tIns="91425" rIns="91425" bIns="91425"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sng"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sz="1200" b="0" i="0" u="sng"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6" name="Table 5">
            <a:extLst>
              <a:ext uri="{FF2B5EF4-FFF2-40B4-BE49-F238E27FC236}">
                <a16:creationId xmlns:a16="http://schemas.microsoft.com/office/drawing/2014/main" id="{9B3C3DC5-D71D-4F3F-927C-C0AB7D3CDA61}"/>
              </a:ext>
            </a:extLst>
          </p:cNvPr>
          <p:cNvGraphicFramePr>
            <a:graphicFrameLocks noGrp="1"/>
          </p:cNvGraphicFramePr>
          <p:nvPr/>
        </p:nvGraphicFramePr>
        <p:xfrm>
          <a:off x="556617" y="1480787"/>
          <a:ext cx="8090452" cy="5048560"/>
        </p:xfrm>
        <a:graphic>
          <a:graphicData uri="http://schemas.openxmlformats.org/drawingml/2006/table">
            <a:tbl>
              <a:tblPr firstRow="1" bandRow="1">
                <a:tableStyleId>{073A0DAA-6AF3-43AB-8588-CEC1D06C72B9}</a:tableStyleId>
              </a:tblPr>
              <a:tblGrid>
                <a:gridCol w="4045226">
                  <a:extLst>
                    <a:ext uri="{9D8B030D-6E8A-4147-A177-3AD203B41FA5}">
                      <a16:colId xmlns:a16="http://schemas.microsoft.com/office/drawing/2014/main" val="20000"/>
                    </a:ext>
                  </a:extLst>
                </a:gridCol>
                <a:gridCol w="4045226">
                  <a:extLst>
                    <a:ext uri="{9D8B030D-6E8A-4147-A177-3AD203B41FA5}">
                      <a16:colId xmlns:a16="http://schemas.microsoft.com/office/drawing/2014/main" val="20001"/>
                    </a:ext>
                  </a:extLst>
                </a:gridCol>
              </a:tblGrid>
              <a:tr h="566946">
                <a:tc>
                  <a:txBody>
                    <a:bodyPr/>
                    <a:lstStyle/>
                    <a:p>
                      <a:r>
                        <a:rPr lang="en-US" sz="2800" dirty="0"/>
                        <a:t>Factors</a:t>
                      </a:r>
                      <a:endParaRPr lang="en-US" sz="2800" dirty="0">
                        <a:solidFill>
                          <a:schemeClr val="bg1">
                            <a:lumMod val="95000"/>
                          </a:schemeClr>
                        </a:solidFill>
                        <a:latin typeface="Britannic Bold" panose="020B0903060703020204" pitchFamily="34" charset="0"/>
                      </a:endParaRPr>
                    </a:p>
                  </a:txBody>
                  <a:tcPr>
                    <a:solidFill>
                      <a:srgbClr val="2C7778"/>
                    </a:solidFill>
                  </a:tcPr>
                </a:tc>
                <a:tc>
                  <a:txBody>
                    <a:bodyPr/>
                    <a:lstStyle/>
                    <a:p>
                      <a:r>
                        <a:rPr lang="en-US" sz="2400" u="none" strike="noStrike" cap="none" baseline="0" dirty="0">
                          <a:sym typeface="Arial"/>
                        </a:rPr>
                        <a:t>Parameters</a:t>
                      </a:r>
                      <a:endParaRPr lang="en-US" sz="2400" b="0" dirty="0">
                        <a:solidFill>
                          <a:schemeClr val="bg1">
                            <a:lumMod val="95000"/>
                          </a:schemeClr>
                        </a:solidFill>
                        <a:latin typeface="Britannic Bold" panose="020B0903060703020204" pitchFamily="34" charset="0"/>
                      </a:endParaRPr>
                    </a:p>
                  </a:txBody>
                  <a:tcPr>
                    <a:solidFill>
                      <a:srgbClr val="2C7778"/>
                    </a:solidFill>
                  </a:tcPr>
                </a:tc>
                <a:extLst>
                  <a:ext uri="{0D108BD9-81ED-4DB2-BD59-A6C34878D82A}">
                    <a16:rowId xmlns:a16="http://schemas.microsoft.com/office/drawing/2014/main" val="10000"/>
                  </a:ext>
                </a:extLst>
              </a:tr>
              <a:tr h="390217">
                <a:tc rowSpan="3">
                  <a:txBody>
                    <a:bodyPr/>
                    <a:lstStyle/>
                    <a:p>
                      <a:r>
                        <a:rPr lang="en-US" sz="2800" u="none" strike="noStrike" cap="none" baseline="0" dirty="0">
                          <a:sym typeface="Arial"/>
                        </a:rPr>
                        <a:t>Physiological</a:t>
                      </a:r>
                      <a:endParaRPr lang="en-US" sz="2800" dirty="0">
                        <a:solidFill>
                          <a:schemeClr val="bg1">
                            <a:lumMod val="95000"/>
                          </a:schemeClr>
                        </a:solidFill>
                        <a:latin typeface="Britannic Bold" panose="020B0903060703020204" pitchFamily="34" charset="0"/>
                      </a:endParaRPr>
                    </a:p>
                  </a:txBody>
                  <a:tcPr/>
                </a:tc>
                <a:tc>
                  <a:txBody>
                    <a:bodyPr/>
                    <a:lstStyle/>
                    <a:p>
                      <a:r>
                        <a:rPr lang="en-US" sz="1600" u="none" strike="noStrike" cap="none" baseline="0" dirty="0">
                          <a:sym typeface="Arial"/>
                        </a:rPr>
                        <a:t>Temperature, light, pressure</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01"/>
                  </a:ext>
                </a:extLst>
              </a:tr>
              <a:tr h="396506">
                <a:tc vMerge="1">
                  <a:txBody>
                    <a:bodyPr/>
                    <a:lstStyle/>
                    <a:p>
                      <a:endParaRPr lang="en-US"/>
                    </a:p>
                  </a:txBody>
                  <a:tcPr/>
                </a:tc>
                <a:tc>
                  <a:txBody>
                    <a:bodyPr/>
                    <a:lstStyle/>
                    <a:p>
                      <a:r>
                        <a:rPr lang="en-US" sz="1600" u="none" strike="noStrike" cap="none" baseline="0" dirty="0">
                          <a:sym typeface="Arial"/>
                        </a:rPr>
                        <a:t>pH, Redox and water potential</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02"/>
                  </a:ext>
                </a:extLst>
              </a:tr>
              <a:tr h="396506">
                <a:tc vMerge="1">
                  <a:txBody>
                    <a:bodyPr/>
                    <a:lstStyle/>
                    <a:p>
                      <a:endParaRPr lang="en-US"/>
                    </a:p>
                  </a:txBody>
                  <a:tcPr/>
                </a:tc>
                <a:tc>
                  <a:txBody>
                    <a:bodyPr/>
                    <a:lstStyle/>
                    <a:p>
                      <a:r>
                        <a:rPr lang="en-US" sz="1600" u="none" strike="noStrike" cap="none" baseline="0" dirty="0">
                          <a:sym typeface="Arial"/>
                        </a:rPr>
                        <a:t>Oxygen and Carbon dioxide Content</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03"/>
                  </a:ext>
                </a:extLst>
              </a:tr>
              <a:tr h="342011">
                <a:tc rowSpan="3">
                  <a:txBody>
                    <a:bodyPr/>
                    <a:lstStyle/>
                    <a:p>
                      <a:r>
                        <a:rPr lang="en-US" sz="2800" u="none" strike="noStrike" cap="none" baseline="0" dirty="0">
                          <a:sym typeface="Arial"/>
                        </a:rPr>
                        <a:t>Microbiological</a:t>
                      </a:r>
                    </a:p>
                    <a:p>
                      <a:endParaRPr lang="en-US" sz="2800" dirty="0">
                        <a:solidFill>
                          <a:schemeClr val="bg1">
                            <a:lumMod val="95000"/>
                          </a:schemeClr>
                        </a:solidFill>
                        <a:latin typeface="Britannic Bold" panose="020B0903060703020204" pitchFamily="34" charset="0"/>
                      </a:endParaRPr>
                    </a:p>
                  </a:txBody>
                  <a:tcPr/>
                </a:tc>
                <a:tc>
                  <a:txBody>
                    <a:bodyPr/>
                    <a:lstStyle/>
                    <a:p>
                      <a:r>
                        <a:rPr lang="en-US" sz="1600" u="none" strike="noStrike" cap="none" baseline="0" dirty="0">
                          <a:sym typeface="Arial"/>
                        </a:rPr>
                        <a:t>Microbial diversity</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04"/>
                  </a:ext>
                </a:extLst>
              </a:tr>
              <a:tr h="377428">
                <a:tc vMerge="1">
                  <a:txBody>
                    <a:bodyPr/>
                    <a:lstStyle/>
                    <a:p>
                      <a:endParaRPr lang="en-US"/>
                    </a:p>
                  </a:txBody>
                  <a:tcPr/>
                </a:tc>
                <a:tc>
                  <a:txBody>
                    <a:bodyPr/>
                    <a:lstStyle/>
                    <a:p>
                      <a:r>
                        <a:rPr lang="en-US" sz="1600" u="none" strike="noStrike" cap="none" baseline="0" dirty="0">
                          <a:sym typeface="Arial"/>
                        </a:rPr>
                        <a:t>Population Diversity</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05"/>
                  </a:ext>
                </a:extLst>
              </a:tr>
              <a:tr h="377428">
                <a:tc vMerge="1">
                  <a:txBody>
                    <a:bodyPr/>
                    <a:lstStyle/>
                    <a:p>
                      <a:endParaRPr lang="en-US"/>
                    </a:p>
                  </a:txBody>
                  <a:tcPr/>
                </a:tc>
                <a:tc>
                  <a:txBody>
                    <a:bodyPr/>
                    <a:lstStyle/>
                    <a:p>
                      <a:r>
                        <a:rPr lang="en-US" sz="1600" u="none" strike="noStrike" cap="none" baseline="0" dirty="0">
                          <a:sym typeface="Arial"/>
                        </a:rPr>
                        <a:t>Microbial Activities</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06"/>
                  </a:ext>
                </a:extLst>
              </a:tr>
              <a:tr h="330816">
                <a:tc rowSpan="3">
                  <a:txBody>
                    <a:bodyPr/>
                    <a:lstStyle/>
                    <a:p>
                      <a:r>
                        <a:rPr lang="en-US" sz="2800" u="none" strike="noStrike" cap="none" baseline="0" dirty="0">
                          <a:sym typeface="Arial"/>
                        </a:rPr>
                        <a:t>Properties of Minerals</a:t>
                      </a:r>
                      <a:endParaRPr lang="en-US" sz="2800" dirty="0">
                        <a:solidFill>
                          <a:schemeClr val="bg1">
                            <a:lumMod val="95000"/>
                          </a:schemeClr>
                        </a:solidFill>
                        <a:latin typeface="Britannic Bold" panose="020B0903060703020204" pitchFamily="34" charset="0"/>
                      </a:endParaRPr>
                    </a:p>
                  </a:txBody>
                  <a:tcPr/>
                </a:tc>
                <a:tc>
                  <a:txBody>
                    <a:bodyPr/>
                    <a:lstStyle/>
                    <a:p>
                      <a:r>
                        <a:rPr lang="en-US" sz="1600" u="none" strike="noStrike" cap="none" baseline="0" dirty="0">
                          <a:sym typeface="Arial"/>
                        </a:rPr>
                        <a:t>Mineral size, composition</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07"/>
                  </a:ext>
                </a:extLst>
              </a:tr>
              <a:tr h="383025">
                <a:tc vMerge="1">
                  <a:txBody>
                    <a:bodyPr/>
                    <a:lstStyle/>
                    <a:p>
                      <a:endParaRPr lang="en-US"/>
                    </a:p>
                  </a:txBody>
                  <a:tcPr/>
                </a:tc>
                <a:tc>
                  <a:txBody>
                    <a:bodyPr/>
                    <a:lstStyle/>
                    <a:p>
                      <a:r>
                        <a:rPr lang="en-US" sz="1600" u="none" strike="noStrike" cap="none" baseline="0" dirty="0">
                          <a:sym typeface="Arial"/>
                        </a:rPr>
                        <a:t>Grain size, porosity</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08"/>
                  </a:ext>
                </a:extLst>
              </a:tr>
              <a:tr h="383025">
                <a:tc vMerge="1">
                  <a:txBody>
                    <a:bodyPr/>
                    <a:lstStyle/>
                    <a:p>
                      <a:endParaRPr lang="en-US"/>
                    </a:p>
                  </a:txBody>
                  <a:tcPr/>
                </a:tc>
                <a:tc>
                  <a:txBody>
                    <a:bodyPr/>
                    <a:lstStyle/>
                    <a:p>
                      <a:r>
                        <a:rPr lang="en-US" sz="1600" u="none" strike="noStrike" cap="none" baseline="0" dirty="0">
                          <a:sym typeface="Arial"/>
                        </a:rPr>
                        <a:t>Surface area</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09"/>
                  </a:ext>
                </a:extLst>
              </a:tr>
              <a:tr h="331960">
                <a:tc rowSpan="3">
                  <a:txBody>
                    <a:bodyPr/>
                    <a:lstStyle/>
                    <a:p>
                      <a:r>
                        <a:rPr lang="en-US" sz="2800" u="none" strike="noStrike" cap="none" baseline="0" dirty="0">
                          <a:sym typeface="Arial"/>
                        </a:rPr>
                        <a:t>Processing</a:t>
                      </a:r>
                      <a:endParaRPr lang="en-US" sz="2800" dirty="0">
                        <a:solidFill>
                          <a:schemeClr val="bg1">
                            <a:lumMod val="95000"/>
                          </a:schemeClr>
                        </a:solidFill>
                        <a:latin typeface="Britannic Bold" panose="020B0903060703020204" pitchFamily="34" charset="0"/>
                      </a:endParaRPr>
                    </a:p>
                  </a:txBody>
                  <a:tcPr/>
                </a:tc>
                <a:tc>
                  <a:txBody>
                    <a:bodyPr/>
                    <a:lstStyle/>
                    <a:p>
                      <a:r>
                        <a:rPr lang="en-US" sz="1600" u="none" strike="noStrike" cap="none" baseline="0" dirty="0">
                          <a:sym typeface="Arial"/>
                        </a:rPr>
                        <a:t>Leaching mode</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10"/>
                  </a:ext>
                </a:extLst>
              </a:tr>
              <a:tr h="382454">
                <a:tc vMerge="1">
                  <a:txBody>
                    <a:bodyPr/>
                    <a:lstStyle/>
                    <a:p>
                      <a:endParaRPr lang="en-US"/>
                    </a:p>
                  </a:txBody>
                  <a:tcPr/>
                </a:tc>
                <a:tc>
                  <a:txBody>
                    <a:bodyPr/>
                    <a:lstStyle/>
                    <a:p>
                      <a:r>
                        <a:rPr lang="en-US" sz="1600" u="none" strike="noStrike" cap="none" baseline="0" dirty="0">
                          <a:sym typeface="Arial"/>
                        </a:rPr>
                        <a:t>pulp density</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11"/>
                  </a:ext>
                </a:extLst>
              </a:tr>
              <a:tr h="382454">
                <a:tc vMerge="1">
                  <a:txBody>
                    <a:bodyPr/>
                    <a:lstStyle/>
                    <a:p>
                      <a:endParaRPr lang="en-US"/>
                    </a:p>
                  </a:txBody>
                  <a:tcPr/>
                </a:tc>
                <a:tc>
                  <a:txBody>
                    <a:bodyPr/>
                    <a:lstStyle/>
                    <a:p>
                      <a:r>
                        <a:rPr lang="en-US" sz="1600" u="none" strike="noStrike" cap="none" baseline="0" dirty="0">
                          <a:sym typeface="Arial"/>
                        </a:rPr>
                        <a:t>Stirring Rate</a:t>
                      </a:r>
                      <a:endParaRPr lang="en-US" sz="1600" dirty="0">
                        <a:solidFill>
                          <a:schemeClr val="bg1">
                            <a:lumMod val="95000"/>
                          </a:schemeClr>
                        </a:solidFill>
                        <a:latin typeface="Tw Cen MT" panose="020B0602020104020603" pitchFamily="34" charset="0"/>
                      </a:endParaRPr>
                    </a:p>
                  </a:txBody>
                  <a:tcPr/>
                </a:tc>
                <a:extLst>
                  <a:ext uri="{0D108BD9-81ED-4DB2-BD59-A6C34878D82A}">
                    <a16:rowId xmlns:a16="http://schemas.microsoft.com/office/drawing/2014/main" val="10012"/>
                  </a:ext>
                </a:extLst>
              </a:tr>
            </a:tbl>
          </a:graphicData>
        </a:graphic>
      </p:graphicFrame>
      <p:sp>
        <p:nvSpPr>
          <p:cNvPr id="2" name="Rectangle 1">
            <a:extLst>
              <a:ext uri="{FF2B5EF4-FFF2-40B4-BE49-F238E27FC236}">
                <a16:creationId xmlns:a16="http://schemas.microsoft.com/office/drawing/2014/main" id="{C6D4DD86-9AF3-4591-A3EE-AD65E3E260A6}"/>
              </a:ext>
            </a:extLst>
          </p:cNvPr>
          <p:cNvSpPr/>
          <p:nvPr/>
        </p:nvSpPr>
        <p:spPr>
          <a:xfrm>
            <a:off x="4648971" y="2074164"/>
            <a:ext cx="1221640" cy="3054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96D7099-EA52-44AD-AA6A-A153D1043B01}"/>
              </a:ext>
            </a:extLst>
          </p:cNvPr>
          <p:cNvSpPr/>
          <p:nvPr/>
        </p:nvSpPr>
        <p:spPr>
          <a:xfrm>
            <a:off x="4602909" y="4345231"/>
            <a:ext cx="2259666" cy="3054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341C5C49-B9F4-44E5-BF5E-672BE692F3D7}"/>
              </a:ext>
            </a:extLst>
          </p:cNvPr>
          <p:cNvSpPr/>
          <p:nvPr/>
        </p:nvSpPr>
        <p:spPr>
          <a:xfrm>
            <a:off x="4609034" y="6171174"/>
            <a:ext cx="1221640" cy="3054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E818E27B-CEB5-4FD5-A5E7-E872E8471A80}"/>
              </a:ext>
            </a:extLst>
          </p:cNvPr>
          <p:cNvSpPr/>
          <p:nvPr/>
        </p:nvSpPr>
        <p:spPr>
          <a:xfrm>
            <a:off x="4601843" y="3253443"/>
            <a:ext cx="1649912" cy="3054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DFA83609-01A2-4DC3-BE1A-169124B69F2E}"/>
              </a:ext>
            </a:extLst>
          </p:cNvPr>
          <p:cNvSpPr/>
          <p:nvPr/>
        </p:nvSpPr>
        <p:spPr>
          <a:xfrm>
            <a:off x="4609033" y="2863828"/>
            <a:ext cx="3169771" cy="3054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69832320-D74C-41AD-9D35-8AB5FB264AAC}"/>
              </a:ext>
            </a:extLst>
          </p:cNvPr>
          <p:cNvSpPr/>
          <p:nvPr/>
        </p:nvSpPr>
        <p:spPr>
          <a:xfrm>
            <a:off x="4639629" y="2466524"/>
            <a:ext cx="358698" cy="3130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4D66F8A6-1B6D-45B8-AE44-A613E1012F1E}"/>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611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56;p13">
            <a:extLst>
              <a:ext uri="{FF2B5EF4-FFF2-40B4-BE49-F238E27FC236}">
                <a16:creationId xmlns:a16="http://schemas.microsoft.com/office/drawing/2014/main" id="{05259E2E-FAFA-48B5-90B0-E79672761034}"/>
              </a:ext>
            </a:extLst>
          </p:cNvPr>
          <p:cNvSpPr txBox="1">
            <a:spLocks noGrp="1"/>
          </p:cNvSpPr>
          <p:nvPr>
            <p:ph type="title"/>
          </p:nvPr>
        </p:nvSpPr>
        <p:spPr>
          <a:xfrm>
            <a:off x="1543101" y="118029"/>
            <a:ext cx="8229600" cy="1017000"/>
          </a:xfrm>
          <a:prstGeom prst="rect">
            <a:avLst/>
          </a:prstGeom>
        </p:spPr>
        <p:txBody>
          <a:bodyPr spcFirstLastPara="1" wrap="square" lIns="91425" tIns="91425" rIns="91425" bIns="91425" anchor="ctr" anchorCtr="0">
            <a:noAutofit/>
          </a:bodyPr>
          <a:lstStyle/>
          <a:p>
            <a:pPr lvl="0"/>
            <a:r>
              <a:rPr lang="en-US" sz="3200" dirty="0">
                <a:solidFill>
                  <a:srgbClr val="256766"/>
                </a:solidFill>
                <a:latin typeface="Britannic Bold" panose="020B0903060703020204" pitchFamily="34" charset="0"/>
              </a:rPr>
              <a:t>Parameters  influencing Bioleaching </a:t>
            </a:r>
            <a:endParaRPr sz="3200" dirty="0">
              <a:solidFill>
                <a:srgbClr val="256766"/>
              </a:solidFill>
              <a:latin typeface="Britannic Bold" panose="020B0903060703020204" pitchFamily="34" charset="0"/>
            </a:endParaRPr>
          </a:p>
        </p:txBody>
      </p:sp>
      <p:sp>
        <p:nvSpPr>
          <p:cNvPr id="4" name="TextBox 3">
            <a:extLst>
              <a:ext uri="{FF2B5EF4-FFF2-40B4-BE49-F238E27FC236}">
                <a16:creationId xmlns:a16="http://schemas.microsoft.com/office/drawing/2014/main" id="{F666FD72-B5C6-41D6-9C3D-EB8419A9398F}"/>
              </a:ext>
            </a:extLst>
          </p:cNvPr>
          <p:cNvSpPr txBox="1"/>
          <p:nvPr/>
        </p:nvSpPr>
        <p:spPr>
          <a:xfrm>
            <a:off x="1545866" y="2077472"/>
            <a:ext cx="7206230" cy="769441"/>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Growth and activity of micro-organisms were influenced by the ambient temperature.</a:t>
            </a:r>
          </a:p>
        </p:txBody>
      </p:sp>
      <p:pic>
        <p:nvPicPr>
          <p:cNvPr id="5" name="Picture 4">
            <a:extLst>
              <a:ext uri="{FF2B5EF4-FFF2-40B4-BE49-F238E27FC236}">
                <a16:creationId xmlns:a16="http://schemas.microsoft.com/office/drawing/2014/main" id="{E90575E2-DB10-45AD-8F61-9B577687A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393" y="2638441"/>
            <a:ext cx="3605878" cy="2939851"/>
          </a:xfrm>
          <a:prstGeom prst="rect">
            <a:avLst/>
          </a:prstGeom>
        </p:spPr>
      </p:pic>
      <p:sp>
        <p:nvSpPr>
          <p:cNvPr id="6" name="TextBox 5">
            <a:extLst>
              <a:ext uri="{FF2B5EF4-FFF2-40B4-BE49-F238E27FC236}">
                <a16:creationId xmlns:a16="http://schemas.microsoft.com/office/drawing/2014/main" id="{9DAB23FC-34E9-40FC-8672-F3B853DF9CF5}"/>
              </a:ext>
            </a:extLst>
          </p:cNvPr>
          <p:cNvSpPr txBox="1"/>
          <p:nvPr/>
        </p:nvSpPr>
        <p:spPr>
          <a:xfrm>
            <a:off x="1543101" y="2638441"/>
            <a:ext cx="3263468" cy="3477875"/>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Optimum temperature is required for leaching at a fast rate.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Optimum temperature range for a given bacteria is between 25-35°C depending on the type of ore</a:t>
            </a:r>
          </a:p>
        </p:txBody>
      </p:sp>
      <p:sp>
        <p:nvSpPr>
          <p:cNvPr id="7" name="Rectangle 6">
            <a:extLst>
              <a:ext uri="{FF2B5EF4-FFF2-40B4-BE49-F238E27FC236}">
                <a16:creationId xmlns:a16="http://schemas.microsoft.com/office/drawing/2014/main" id="{50C5E586-36C0-4ABF-A250-91A4EC098E37}"/>
              </a:ext>
            </a:extLst>
          </p:cNvPr>
          <p:cNvSpPr/>
          <p:nvPr/>
        </p:nvSpPr>
        <p:spPr>
          <a:xfrm>
            <a:off x="1543101" y="1172778"/>
            <a:ext cx="264687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E7A7A"/>
                </a:solidFill>
                <a:effectLst/>
                <a:uLnTx/>
                <a:uFillTx/>
                <a:latin typeface="Britannic Bold" panose="020B0903060703020204" pitchFamily="34" charset="0"/>
                <a:ea typeface="+mn-ea"/>
                <a:cs typeface="+mn-cs"/>
              </a:rPr>
              <a:t>1. Temperature</a:t>
            </a:r>
            <a:endParaRPr kumimoji="0" lang="en-US" sz="2800" b="0" i="0" u="none" strike="noStrike" kern="1200" cap="none" spc="0" normalizeH="0" baseline="0" noProof="0" dirty="0">
              <a:ln>
                <a:noFill/>
              </a:ln>
              <a:solidFill>
                <a:srgbClr val="2E7A7A"/>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C5C1CEF8-6F10-4200-94A6-C2924060BA9C}"/>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65010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56;p13">
            <a:extLst>
              <a:ext uri="{FF2B5EF4-FFF2-40B4-BE49-F238E27FC236}">
                <a16:creationId xmlns:a16="http://schemas.microsoft.com/office/drawing/2014/main" id="{9F0B30D6-345B-4C17-BD9C-1A79F92874A2}"/>
              </a:ext>
            </a:extLst>
          </p:cNvPr>
          <p:cNvSpPr txBox="1">
            <a:spLocks noGrp="1"/>
          </p:cNvSpPr>
          <p:nvPr>
            <p:ph type="title"/>
          </p:nvPr>
        </p:nvSpPr>
        <p:spPr>
          <a:xfrm>
            <a:off x="1574590" y="248915"/>
            <a:ext cx="8229600" cy="1017000"/>
          </a:xfrm>
          <a:prstGeom prst="rect">
            <a:avLst/>
          </a:prstGeom>
        </p:spPr>
        <p:txBody>
          <a:bodyPr spcFirstLastPara="1" wrap="square" lIns="91425" tIns="91425" rIns="91425" bIns="91425" anchor="ctr" anchorCtr="0">
            <a:noAutofit/>
          </a:bodyPr>
          <a:lstStyle/>
          <a:p>
            <a:pPr lvl="0"/>
            <a:r>
              <a:rPr lang="en-US" sz="3200" dirty="0">
                <a:solidFill>
                  <a:srgbClr val="256766"/>
                </a:solidFill>
                <a:latin typeface="Britannic Bold" panose="020B0903060703020204" pitchFamily="34" charset="0"/>
              </a:rPr>
              <a:t>Parameters  influencing Bioleaching </a:t>
            </a:r>
            <a:endParaRPr sz="3200" dirty="0">
              <a:solidFill>
                <a:srgbClr val="256766"/>
              </a:solidFill>
              <a:latin typeface="Britannic Bold" panose="020B0903060703020204" pitchFamily="34" charset="0"/>
            </a:endParaRPr>
          </a:p>
        </p:txBody>
      </p:sp>
      <p:pic>
        <p:nvPicPr>
          <p:cNvPr id="4" name="Picture 3">
            <a:extLst>
              <a:ext uri="{FF2B5EF4-FFF2-40B4-BE49-F238E27FC236}">
                <a16:creationId xmlns:a16="http://schemas.microsoft.com/office/drawing/2014/main" id="{096E79D6-1169-496E-88C1-C993B5F5EBA7}"/>
              </a:ext>
            </a:extLst>
          </p:cNvPr>
          <p:cNvPicPr>
            <a:picLocks noChangeAspect="1"/>
          </p:cNvPicPr>
          <p:nvPr/>
        </p:nvPicPr>
        <p:blipFill>
          <a:blip r:embed="rId3"/>
          <a:stretch>
            <a:fillRect/>
          </a:stretch>
        </p:blipFill>
        <p:spPr>
          <a:xfrm>
            <a:off x="5030115" y="2452752"/>
            <a:ext cx="4039384" cy="3407339"/>
          </a:xfrm>
          <a:prstGeom prst="rect">
            <a:avLst/>
          </a:prstGeom>
        </p:spPr>
      </p:pic>
      <p:sp>
        <p:nvSpPr>
          <p:cNvPr id="5" name="Rectangle 4">
            <a:extLst>
              <a:ext uri="{FF2B5EF4-FFF2-40B4-BE49-F238E27FC236}">
                <a16:creationId xmlns:a16="http://schemas.microsoft.com/office/drawing/2014/main" id="{AD58AD6B-B292-434B-BA3D-1936D27D76E2}"/>
              </a:ext>
            </a:extLst>
          </p:cNvPr>
          <p:cNvSpPr/>
          <p:nvPr/>
        </p:nvSpPr>
        <p:spPr>
          <a:xfrm>
            <a:off x="1670050" y="1359315"/>
            <a:ext cx="116891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56565"/>
                </a:solidFill>
                <a:effectLst/>
                <a:uLnTx/>
                <a:uFillTx/>
                <a:latin typeface="Britannic Bold" panose="020B0903060703020204" pitchFamily="34" charset="0"/>
                <a:ea typeface="+mn-ea"/>
                <a:cs typeface="+mn-cs"/>
              </a:rPr>
              <a:t>2. pH</a:t>
            </a:r>
            <a:endParaRPr kumimoji="0" lang="en-US" sz="3200" b="0" i="0" u="none" strike="noStrike" kern="1200" cap="none" spc="0" normalizeH="0" baseline="0" noProof="0" dirty="0">
              <a:ln>
                <a:noFill/>
              </a:ln>
              <a:solidFill>
                <a:srgbClr val="256565"/>
              </a:solidFill>
              <a:effectLst/>
              <a:uLnTx/>
              <a:uFillTx/>
              <a:latin typeface="Calibri"/>
              <a:ea typeface="+mn-ea"/>
              <a:cs typeface="+mn-cs"/>
            </a:endParaRPr>
          </a:p>
        </p:txBody>
      </p:sp>
      <p:sp>
        <p:nvSpPr>
          <p:cNvPr id="6" name="TextBox 5">
            <a:extLst>
              <a:ext uri="{FF2B5EF4-FFF2-40B4-BE49-F238E27FC236}">
                <a16:creationId xmlns:a16="http://schemas.microsoft.com/office/drawing/2014/main" id="{DB0412DA-2FB4-49CD-8932-CBFDAAE98606}"/>
              </a:ext>
            </a:extLst>
          </p:cNvPr>
          <p:cNvSpPr txBox="1"/>
          <p:nvPr/>
        </p:nvSpPr>
        <p:spPr>
          <a:xfrm>
            <a:off x="1464053" y="2288535"/>
            <a:ext cx="3382297" cy="3416320"/>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Bioleaching requires a pH of 1.8-2.5 for maximum results.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The rate of leaching  decreases significantly if the pH is not in this range since the activity of bacteria is reduced</a:t>
            </a:r>
            <a:r>
              <a:rPr kumimoji="0" lang="en-US" sz="20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a:t>
            </a:r>
          </a:p>
        </p:txBody>
      </p:sp>
    </p:spTree>
    <p:extLst>
      <p:ext uri="{BB962C8B-B14F-4D97-AF65-F5344CB8AC3E}">
        <p14:creationId xmlns:p14="http://schemas.microsoft.com/office/powerpoint/2010/main" val="203509933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56;p13">
            <a:extLst>
              <a:ext uri="{FF2B5EF4-FFF2-40B4-BE49-F238E27FC236}">
                <a16:creationId xmlns:a16="http://schemas.microsoft.com/office/drawing/2014/main" id="{747B20A9-3C36-48C9-B74E-6977EDB1BBA9}"/>
              </a:ext>
            </a:extLst>
          </p:cNvPr>
          <p:cNvSpPr txBox="1">
            <a:spLocks noGrp="1"/>
          </p:cNvSpPr>
          <p:nvPr>
            <p:ph type="title"/>
          </p:nvPr>
        </p:nvSpPr>
        <p:spPr>
          <a:xfrm>
            <a:off x="1661455" y="245885"/>
            <a:ext cx="8229600" cy="1017000"/>
          </a:xfrm>
          <a:prstGeom prst="rect">
            <a:avLst/>
          </a:prstGeom>
        </p:spPr>
        <p:txBody>
          <a:bodyPr spcFirstLastPara="1" wrap="square" lIns="91425" tIns="91425" rIns="91425" bIns="91425" anchor="ctr" anchorCtr="0">
            <a:noAutofit/>
          </a:bodyPr>
          <a:lstStyle/>
          <a:p>
            <a:pPr lvl="0"/>
            <a:r>
              <a:rPr lang="en-US" sz="3200" dirty="0">
                <a:solidFill>
                  <a:srgbClr val="266866"/>
                </a:solidFill>
                <a:latin typeface="Britannic Bold" panose="020B0903060703020204" pitchFamily="34" charset="0"/>
              </a:rPr>
              <a:t>Parameters  influencing Bioleaching </a:t>
            </a:r>
            <a:r>
              <a:rPr lang="en-US" sz="3200" dirty="0">
                <a:solidFill>
                  <a:srgbClr val="266866"/>
                </a:solidFill>
                <a:latin typeface="Britannic Bold" panose="020B0903060703020204" pitchFamily="34" charset="0"/>
                <a:sym typeface="Arial"/>
              </a:rPr>
              <a:t> </a:t>
            </a:r>
            <a:endParaRPr sz="3200" dirty="0">
              <a:solidFill>
                <a:srgbClr val="266866"/>
              </a:solidFill>
              <a:latin typeface="Britannic Bold" panose="020B0903060703020204" pitchFamily="34" charset="0"/>
            </a:endParaRPr>
          </a:p>
        </p:txBody>
      </p:sp>
      <p:sp>
        <p:nvSpPr>
          <p:cNvPr id="4" name="TextBox 3">
            <a:extLst>
              <a:ext uri="{FF2B5EF4-FFF2-40B4-BE49-F238E27FC236}">
                <a16:creationId xmlns:a16="http://schemas.microsoft.com/office/drawing/2014/main" id="{BF37694D-CB1B-42AB-BB91-DEF5C38D42C9}"/>
              </a:ext>
            </a:extLst>
          </p:cNvPr>
          <p:cNvSpPr txBox="1"/>
          <p:nvPr/>
        </p:nvSpPr>
        <p:spPr>
          <a:xfrm>
            <a:off x="1661455" y="1262885"/>
            <a:ext cx="7186285" cy="49552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6464"/>
                </a:solidFill>
                <a:effectLst/>
                <a:uLnTx/>
                <a:uFillTx/>
                <a:latin typeface="Britannic Bold" panose="020B0903060703020204" pitchFamily="34" charset="0"/>
                <a:ea typeface="+mn-ea"/>
                <a:cs typeface="+mn-cs"/>
              </a:rPr>
              <a:t>3. O</a:t>
            </a:r>
            <a:r>
              <a:rPr kumimoji="0" lang="en-US" sz="2800" b="0" i="0" u="none" strike="noStrike" kern="1200" cap="none" spc="0" normalizeH="0" baseline="-25000" noProof="0" dirty="0">
                <a:ln>
                  <a:noFill/>
                </a:ln>
                <a:solidFill>
                  <a:srgbClr val="246464"/>
                </a:solidFill>
                <a:effectLst/>
                <a:uLnTx/>
                <a:uFillTx/>
                <a:latin typeface="Britannic Bold" panose="020B0903060703020204" pitchFamily="34" charset="0"/>
                <a:ea typeface="+mn-ea"/>
                <a:cs typeface="+mn-cs"/>
              </a:rPr>
              <a:t>2</a:t>
            </a:r>
            <a:r>
              <a:rPr kumimoji="0" lang="en-US" sz="2800" b="0" i="0" u="none" strike="noStrike" kern="1200" cap="none" spc="0" normalizeH="0" baseline="0" noProof="0" dirty="0">
                <a:ln>
                  <a:noFill/>
                </a:ln>
                <a:solidFill>
                  <a:srgbClr val="246464"/>
                </a:solidFill>
                <a:effectLst/>
                <a:uLnTx/>
                <a:uFillTx/>
                <a:latin typeface="Britannic Bold" panose="020B0903060703020204" pitchFamily="34" charset="0"/>
                <a:ea typeface="+mn-ea"/>
                <a:cs typeface="+mn-cs"/>
              </a:rPr>
              <a:t> And CO</a:t>
            </a:r>
            <a:r>
              <a:rPr kumimoji="0" lang="en-US" sz="2800" b="0" i="0" u="none" strike="noStrike" kern="1200" cap="none" spc="0" normalizeH="0" baseline="-25000" noProof="0" dirty="0">
                <a:ln>
                  <a:noFill/>
                </a:ln>
                <a:solidFill>
                  <a:srgbClr val="246464"/>
                </a:solidFill>
                <a:effectLst/>
                <a:uLnTx/>
                <a:uFillTx/>
                <a:latin typeface="Britannic Bold" panose="020B0903060703020204" pitchFamily="34" charset="0"/>
                <a:ea typeface="+mn-ea"/>
                <a:cs typeface="+mn-cs"/>
              </a:rPr>
              <a:t>2</a:t>
            </a:r>
            <a:r>
              <a:rPr kumimoji="0" lang="en-US" sz="2800" b="0" i="0" u="none" strike="noStrike" kern="1200" cap="none" spc="0" normalizeH="0" baseline="0" noProof="0" dirty="0">
                <a:ln>
                  <a:noFill/>
                </a:ln>
                <a:solidFill>
                  <a:srgbClr val="246464"/>
                </a:solidFill>
                <a:effectLst/>
                <a:uLnTx/>
                <a:uFillTx/>
                <a:latin typeface="Britannic Bold" panose="020B0903060703020204" pitchFamily="34" charset="0"/>
                <a:ea typeface="+mn-ea"/>
                <a:cs typeface="+mn-cs"/>
              </a:rPr>
              <a:t> content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rPr>
              <a:t>An adequate supply of oxygen is a prerequisite for good growth and high activity of the leaching bacteria</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rPr>
              <a:t>this can be achieved by aeration, stirring, or shaking</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rPr>
              <a:t>Some types of bacteria depend on carbon dioxide for their supply of carbon</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rPr>
              <a:t>   Carbon dioxide is the only carbon source and there is no need for addition of CO</a:t>
            </a:r>
            <a:r>
              <a:rPr kumimoji="0" lang="en-US" sz="2400" b="0" i="0" u="none" strike="noStrike" kern="1200" cap="none" spc="0" normalizeH="0" baseline="-2500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rPr>
              <a:t>2</a:t>
            </a:r>
            <a:endPar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713437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C8C7CE-DBF2-4248-B1E2-755979F988D4}"/>
              </a:ext>
            </a:extLst>
          </p:cNvPr>
          <p:cNvSpPr txBox="1"/>
          <p:nvPr/>
        </p:nvSpPr>
        <p:spPr>
          <a:xfrm>
            <a:off x="2973559" y="1865557"/>
            <a:ext cx="4073285" cy="507831"/>
          </a:xfrm>
          <a:prstGeom prst="rect">
            <a:avLst/>
          </a:prstGeom>
          <a:noFill/>
        </p:spPr>
        <p:txBody>
          <a:bodyPr wrap="square" rtlCol="0">
            <a:spAutoFit/>
          </a:bodyPr>
          <a:lstStyle/>
          <a:p>
            <a:r>
              <a:rPr lang="en-US" sz="2700" dirty="0">
                <a:solidFill>
                  <a:prstClr val="black"/>
                </a:solidFill>
              </a:rPr>
              <a:t>What is </a:t>
            </a:r>
            <a:r>
              <a:rPr lang="en-US" sz="2700" b="1" dirty="0">
                <a:solidFill>
                  <a:srgbClr val="144645"/>
                </a:solidFill>
              </a:rPr>
              <a:t>Bioleaching</a:t>
            </a:r>
            <a:r>
              <a:rPr lang="en-US" sz="2700" dirty="0">
                <a:solidFill>
                  <a:prstClr val="black"/>
                </a:solidFill>
              </a:rPr>
              <a:t>?</a:t>
            </a:r>
          </a:p>
        </p:txBody>
      </p:sp>
      <p:grpSp>
        <p:nvGrpSpPr>
          <p:cNvPr id="11" name="Group 10">
            <a:extLst>
              <a:ext uri="{FF2B5EF4-FFF2-40B4-BE49-F238E27FC236}">
                <a16:creationId xmlns:a16="http://schemas.microsoft.com/office/drawing/2014/main" id="{95CF8E17-85A8-40D0-9112-11F34157650C}"/>
              </a:ext>
            </a:extLst>
          </p:cNvPr>
          <p:cNvGrpSpPr/>
          <p:nvPr/>
        </p:nvGrpSpPr>
        <p:grpSpPr>
          <a:xfrm>
            <a:off x="863404" y="2814811"/>
            <a:ext cx="7417191" cy="1215460"/>
            <a:chOff x="1151205" y="1942425"/>
            <a:chExt cx="9889588" cy="1620613"/>
          </a:xfrm>
        </p:grpSpPr>
        <p:sp>
          <p:nvSpPr>
            <p:cNvPr id="9" name="TextBox 8">
              <a:extLst>
                <a:ext uri="{FF2B5EF4-FFF2-40B4-BE49-F238E27FC236}">
                  <a16:creationId xmlns:a16="http://schemas.microsoft.com/office/drawing/2014/main" id="{C05AD6A9-868A-422C-B738-29CEB8E9639A}"/>
                </a:ext>
              </a:extLst>
            </p:cNvPr>
            <p:cNvSpPr txBox="1"/>
            <p:nvPr/>
          </p:nvSpPr>
          <p:spPr>
            <a:xfrm>
              <a:off x="1151205" y="1942425"/>
              <a:ext cx="9889588" cy="1107996"/>
            </a:xfrm>
            <a:prstGeom prst="rect">
              <a:avLst/>
            </a:prstGeom>
            <a:noFill/>
          </p:spPr>
          <p:txBody>
            <a:bodyPr wrap="square" rtlCol="0">
              <a:spAutoFit/>
            </a:bodyPr>
            <a:lstStyle/>
            <a:p>
              <a:pPr algn="ctr"/>
              <a:r>
                <a:rPr lang="en-US" sz="2400" dirty="0">
                  <a:solidFill>
                    <a:prstClr val="black"/>
                  </a:solidFill>
                </a:rPr>
                <a:t>Bioleaching is a method used for extraction of precious and base metals from </a:t>
              </a:r>
              <a:r>
                <a:rPr lang="en-US" sz="2400" b="1" dirty="0">
                  <a:solidFill>
                    <a:srgbClr val="144645"/>
                  </a:solidFill>
                </a:rPr>
                <a:t>low-grade ore</a:t>
              </a:r>
              <a:r>
                <a:rPr lang="en-US" sz="2400" b="1" dirty="0">
                  <a:solidFill>
                    <a:srgbClr val="F79646">
                      <a:lumMod val="75000"/>
                    </a:srgbClr>
                  </a:solidFill>
                </a:rPr>
                <a:t> </a:t>
              </a:r>
              <a:r>
                <a:rPr lang="en-US" sz="2400" dirty="0">
                  <a:solidFill>
                    <a:prstClr val="black"/>
                  </a:solidFill>
                </a:rPr>
                <a:t>with the aid of</a:t>
              </a:r>
            </a:p>
          </p:txBody>
        </p:sp>
        <p:sp>
          <p:nvSpPr>
            <p:cNvPr id="10" name="TextBox 9">
              <a:extLst>
                <a:ext uri="{FF2B5EF4-FFF2-40B4-BE49-F238E27FC236}">
                  <a16:creationId xmlns:a16="http://schemas.microsoft.com/office/drawing/2014/main" id="{94015206-9BA9-40D7-A24D-4D95A0850FE3}"/>
                </a:ext>
              </a:extLst>
            </p:cNvPr>
            <p:cNvSpPr txBox="1"/>
            <p:nvPr/>
          </p:nvSpPr>
          <p:spPr>
            <a:xfrm>
              <a:off x="3843128" y="2947485"/>
              <a:ext cx="4505740" cy="615553"/>
            </a:xfrm>
            <a:prstGeom prst="rect">
              <a:avLst/>
            </a:prstGeom>
            <a:noFill/>
          </p:spPr>
          <p:txBody>
            <a:bodyPr wrap="square" rtlCol="0">
              <a:spAutoFit/>
            </a:bodyPr>
            <a:lstStyle/>
            <a:p>
              <a:r>
                <a:rPr lang="en-US" sz="2400" b="1" dirty="0">
                  <a:solidFill>
                    <a:srgbClr val="144645"/>
                  </a:solidFill>
                </a:rPr>
                <a:t>bacterial microorganisms</a:t>
              </a:r>
              <a:endParaRPr lang="en-US" sz="2400" dirty="0">
                <a:solidFill>
                  <a:srgbClr val="144645"/>
                </a:solidFill>
              </a:endParaRPr>
            </a:p>
          </p:txBody>
        </p:sp>
      </p:grpSp>
      <p:pic>
        <p:nvPicPr>
          <p:cNvPr id="6" name="Picture 5">
            <a:extLst>
              <a:ext uri="{FF2B5EF4-FFF2-40B4-BE49-F238E27FC236}">
                <a16:creationId xmlns:a16="http://schemas.microsoft.com/office/drawing/2014/main" id="{157E7627-57B6-4C4D-83A9-F46CBA1E32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1510" y="222195"/>
            <a:ext cx="1145041" cy="924587"/>
          </a:xfrm>
          <a:prstGeom prst="rect">
            <a:avLst/>
          </a:prstGeom>
        </p:spPr>
      </p:pic>
      <p:sp>
        <p:nvSpPr>
          <p:cNvPr id="2" name="Rectangle 1">
            <a:extLst>
              <a:ext uri="{FF2B5EF4-FFF2-40B4-BE49-F238E27FC236}">
                <a16:creationId xmlns:a16="http://schemas.microsoft.com/office/drawing/2014/main" id="{12AB482E-D553-4F0F-A8B2-3982FC1B6470}"/>
              </a:ext>
            </a:extLst>
          </p:cNvPr>
          <p:cNvSpPr/>
          <p:nvPr/>
        </p:nvSpPr>
        <p:spPr>
          <a:xfrm>
            <a:off x="0" y="5510893"/>
            <a:ext cx="1335511" cy="48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Rectangle 11"/>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01146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56;p13">
            <a:extLst>
              <a:ext uri="{FF2B5EF4-FFF2-40B4-BE49-F238E27FC236}">
                <a16:creationId xmlns:a16="http://schemas.microsoft.com/office/drawing/2014/main" id="{501BEE3E-A625-40E3-8D22-A6131FFBB4B9}"/>
              </a:ext>
            </a:extLst>
          </p:cNvPr>
          <p:cNvSpPr txBox="1">
            <a:spLocks noGrp="1"/>
          </p:cNvSpPr>
          <p:nvPr>
            <p:ph type="title"/>
          </p:nvPr>
        </p:nvSpPr>
        <p:spPr>
          <a:xfrm>
            <a:off x="1611272" y="160456"/>
            <a:ext cx="8229600" cy="1017000"/>
          </a:xfrm>
          <a:prstGeom prst="rect">
            <a:avLst/>
          </a:prstGeom>
        </p:spPr>
        <p:txBody>
          <a:bodyPr spcFirstLastPara="1" wrap="square" lIns="91425" tIns="91425" rIns="91425" bIns="91425" anchor="ctr" anchorCtr="0">
            <a:noAutofit/>
          </a:bodyPr>
          <a:lstStyle/>
          <a:p>
            <a:pPr lvl="0"/>
            <a:r>
              <a:rPr lang="en-US" sz="3200" dirty="0">
                <a:solidFill>
                  <a:srgbClr val="256766"/>
                </a:solidFill>
                <a:latin typeface="Britannic Bold" panose="020B0903060703020204" pitchFamily="34" charset="0"/>
              </a:rPr>
              <a:t>Parameters  influencing Bioleaching </a:t>
            </a:r>
            <a:endParaRPr sz="3200" dirty="0">
              <a:solidFill>
                <a:srgbClr val="256766"/>
              </a:solidFill>
              <a:latin typeface="Britannic Bold" panose="020B0903060703020204" pitchFamily="34" charset="0"/>
            </a:endParaRPr>
          </a:p>
        </p:txBody>
      </p:sp>
      <p:sp>
        <p:nvSpPr>
          <p:cNvPr id="4" name="TextBox 3">
            <a:extLst>
              <a:ext uri="{FF2B5EF4-FFF2-40B4-BE49-F238E27FC236}">
                <a16:creationId xmlns:a16="http://schemas.microsoft.com/office/drawing/2014/main" id="{CFFDE043-2A9B-4FD0-A426-4D00B8096542}"/>
              </a:ext>
            </a:extLst>
          </p:cNvPr>
          <p:cNvSpPr txBox="1"/>
          <p:nvPr/>
        </p:nvSpPr>
        <p:spPr>
          <a:xfrm>
            <a:off x="1599034" y="1403593"/>
            <a:ext cx="7544966" cy="550920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36363"/>
                </a:solidFill>
                <a:effectLst/>
                <a:uLnTx/>
                <a:uFillTx/>
                <a:latin typeface="Britannic Bold" panose="020B0903060703020204" pitchFamily="34" charset="0"/>
                <a:ea typeface="+mn-ea"/>
                <a:cs typeface="+mn-cs"/>
              </a:rPr>
              <a:t>4.Mineral size and compositions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rPr>
              <a:t>Rate of oxidation by the bacteria depends on the particle size of the ore. </a:t>
            </a: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rPr>
              <a:t> A optimum particle size </a:t>
            </a:r>
            <a:r>
              <a:rPr lang="en-US" sz="2400" dirty="0">
                <a:solidFill>
                  <a:prstClr val="black"/>
                </a:solidFill>
                <a:latin typeface="Tw Cen MT" panose="020B0602020104020603" pitchFamily="34" charset="0"/>
                <a:ea typeface="Tahoma" panose="020B0604030504040204" pitchFamily="34" charset="0"/>
                <a:cs typeface="Tahoma" panose="020B0604030504040204" pitchFamily="34" charset="0"/>
              </a:rPr>
              <a:t>varies depending upon ore and bacteria</a:t>
            </a: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Tahoma" panose="020B0604030504040204" pitchFamily="34" charset="0"/>
                <a:cs typeface="Tahoma" panose="020B0604030504040204" pitchFamily="34" charset="0"/>
              </a:rPr>
              <a:t> An enlargement of the total mineral surface area can be obtained  by an increase in pulp density</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endParaRPr>
          </a:p>
        </p:txBody>
      </p:sp>
      <p:graphicFrame>
        <p:nvGraphicFramePr>
          <p:cNvPr id="5" name="Diagram 4">
            <a:extLst>
              <a:ext uri="{FF2B5EF4-FFF2-40B4-BE49-F238E27FC236}">
                <a16:creationId xmlns:a16="http://schemas.microsoft.com/office/drawing/2014/main" id="{493574EE-A30B-4ECC-AA79-8CACCF9944FE}"/>
              </a:ext>
            </a:extLst>
          </p:cNvPr>
          <p:cNvGraphicFramePr/>
          <p:nvPr/>
        </p:nvGraphicFramePr>
        <p:xfrm>
          <a:off x="2128720" y="19019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57DEAFC0-E6CC-479E-8137-9C76B78A2E08}"/>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669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56;p13">
            <a:extLst>
              <a:ext uri="{FF2B5EF4-FFF2-40B4-BE49-F238E27FC236}">
                <a16:creationId xmlns:a16="http://schemas.microsoft.com/office/drawing/2014/main" id="{929DD076-B7EF-4F70-B3C3-88CBC1682DFF}"/>
              </a:ext>
            </a:extLst>
          </p:cNvPr>
          <p:cNvSpPr txBox="1">
            <a:spLocks noGrp="1"/>
          </p:cNvSpPr>
          <p:nvPr>
            <p:ph type="title"/>
          </p:nvPr>
        </p:nvSpPr>
        <p:spPr>
          <a:xfrm>
            <a:off x="1637266" y="222195"/>
            <a:ext cx="8229600" cy="1017000"/>
          </a:xfrm>
          <a:prstGeom prst="rect">
            <a:avLst/>
          </a:prstGeom>
        </p:spPr>
        <p:txBody>
          <a:bodyPr spcFirstLastPara="1" wrap="square" lIns="91425" tIns="91425" rIns="91425" bIns="91425" anchor="ctr" anchorCtr="0">
            <a:noAutofit/>
          </a:bodyPr>
          <a:lstStyle/>
          <a:p>
            <a:pPr lvl="0"/>
            <a:r>
              <a:rPr lang="en-US" sz="3200" dirty="0">
                <a:solidFill>
                  <a:srgbClr val="256766"/>
                </a:solidFill>
                <a:latin typeface="Britannic Bold" panose="020B0903060703020204" pitchFamily="34" charset="0"/>
              </a:rPr>
              <a:t>Parameters  influencing Bioleaching </a:t>
            </a:r>
            <a:endParaRPr sz="3200" dirty="0">
              <a:solidFill>
                <a:srgbClr val="256766"/>
              </a:solidFill>
              <a:latin typeface="Britannic Bold" panose="020B0903060703020204" pitchFamily="34" charset="0"/>
            </a:endParaRPr>
          </a:p>
        </p:txBody>
      </p:sp>
      <p:sp>
        <p:nvSpPr>
          <p:cNvPr id="4" name="TextBox 3">
            <a:extLst>
              <a:ext uri="{FF2B5EF4-FFF2-40B4-BE49-F238E27FC236}">
                <a16:creationId xmlns:a16="http://schemas.microsoft.com/office/drawing/2014/main" id="{0CAC3FEF-7613-4580-AFD1-B01D141003CE}"/>
              </a:ext>
            </a:extLst>
          </p:cNvPr>
          <p:cNvSpPr txBox="1"/>
          <p:nvPr/>
        </p:nvSpPr>
        <p:spPr>
          <a:xfrm>
            <a:off x="1517900" y="1138425"/>
            <a:ext cx="7177690" cy="507831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6866"/>
                </a:solidFill>
                <a:effectLst/>
                <a:uLnTx/>
                <a:uFillTx/>
                <a:latin typeface="Britannic Bold" panose="020B0903060703020204" pitchFamily="34" charset="0"/>
                <a:ea typeface="+mn-ea"/>
                <a:cs typeface="+mn-cs"/>
              </a:rPr>
              <a:t>4. Mineral size and compositions</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Composition of ore such as concentration of sulfides, amount of mineral present, and the extent of contamination, has direct effect on the rate of bio-leaching.</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At high carbonate content of the ore the pH in the leaching liquid will increase and bacterial activity will decrease.</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Low pH values, necessary for the growth of the leaching bacteria, can be achieved by external addition of acid</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this may cause  the formation and precipitation of gypsum and will also affect the cost of the process</a:t>
            </a:r>
          </a:p>
        </p:txBody>
      </p:sp>
      <p:sp>
        <p:nvSpPr>
          <p:cNvPr id="5" name="Rectangle 4">
            <a:extLst>
              <a:ext uri="{FF2B5EF4-FFF2-40B4-BE49-F238E27FC236}">
                <a16:creationId xmlns:a16="http://schemas.microsoft.com/office/drawing/2014/main" id="{C1148775-8A9B-4063-A0D9-F828F611CDD6}"/>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06286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60;p13">
            <a:extLst>
              <a:ext uri="{FF2B5EF4-FFF2-40B4-BE49-F238E27FC236}">
                <a16:creationId xmlns:a16="http://schemas.microsoft.com/office/drawing/2014/main" id="{8585B00C-ACBF-44C6-A4E0-A920B531C03C}"/>
              </a:ext>
            </a:extLst>
          </p:cNvPr>
          <p:cNvSpPr txBox="1">
            <a:spLocks noGrp="1"/>
          </p:cNvSpPr>
          <p:nvPr>
            <p:ph type="sldNum" idx="12"/>
          </p:nvPr>
        </p:nvSpPr>
        <p:spPr>
          <a:xfrm>
            <a:off x="4297650" y="5994717"/>
            <a:ext cx="548700" cy="525000"/>
          </a:xfrm>
          <a:prstGeom prst="rect">
            <a:avLst/>
          </a:prstGeom>
        </p:spPr>
        <p:txBody>
          <a:bodyPr spcFirstLastPara="1" wrap="square" lIns="91425" tIns="91425" rIns="91425" bIns="91425"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Google Shape;56;p13">
            <a:extLst>
              <a:ext uri="{FF2B5EF4-FFF2-40B4-BE49-F238E27FC236}">
                <a16:creationId xmlns:a16="http://schemas.microsoft.com/office/drawing/2014/main" id="{02320705-9231-49E2-B130-5D7CEF08C557}"/>
              </a:ext>
            </a:extLst>
          </p:cNvPr>
          <p:cNvSpPr txBox="1">
            <a:spLocks/>
          </p:cNvSpPr>
          <p:nvPr/>
        </p:nvSpPr>
        <p:spPr>
          <a:xfrm>
            <a:off x="838961" y="214954"/>
            <a:ext cx="8229600" cy="101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Playfair Display"/>
              <a:buNone/>
              <a:defRPr sz="1600" b="0" i="0" u="none" strike="noStrike" cap="none">
                <a:solidFill>
                  <a:schemeClr val="dk1"/>
                </a:solidFill>
                <a:highlight>
                  <a:srgbClr val="F3F3F3"/>
                </a:highlight>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1"/>
              </a:buClr>
              <a:buSzPts val="1600"/>
              <a:buFont typeface="Playfair Display"/>
              <a:buNone/>
              <a:defRPr sz="1600" b="0" i="0" u="none" strike="noStrike" cap="none">
                <a:solidFill>
                  <a:schemeClr val="dk1"/>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1"/>
              </a:buClr>
              <a:buSzPts val="1600"/>
              <a:buFont typeface="Playfair Display"/>
              <a:buNone/>
              <a:defRPr sz="1600" b="0" i="0" u="none" strike="noStrike" cap="none">
                <a:solidFill>
                  <a:schemeClr val="dk1"/>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1"/>
              </a:buClr>
              <a:buSzPts val="1600"/>
              <a:buFont typeface="Playfair Display"/>
              <a:buNone/>
              <a:defRPr sz="1600" b="0" i="0" u="none" strike="noStrike" cap="none">
                <a:solidFill>
                  <a:schemeClr val="dk1"/>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1"/>
              </a:buClr>
              <a:buSzPts val="1600"/>
              <a:buFont typeface="Playfair Display"/>
              <a:buNone/>
              <a:defRPr sz="1600" b="0" i="0" u="none" strike="noStrike" cap="none">
                <a:solidFill>
                  <a:schemeClr val="dk1"/>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1"/>
              </a:buClr>
              <a:buSzPts val="1600"/>
              <a:buFont typeface="Playfair Display"/>
              <a:buNone/>
              <a:defRPr sz="1600" b="0" i="0" u="none" strike="noStrike" cap="none">
                <a:solidFill>
                  <a:schemeClr val="dk1"/>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1"/>
              </a:buClr>
              <a:buSzPts val="1600"/>
              <a:buFont typeface="Playfair Display"/>
              <a:buNone/>
              <a:defRPr sz="1600" b="0" i="0" u="none" strike="noStrike" cap="none">
                <a:solidFill>
                  <a:schemeClr val="dk1"/>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1"/>
              </a:buClr>
              <a:buSzPts val="1600"/>
              <a:buFont typeface="Playfair Display"/>
              <a:buNone/>
              <a:defRPr sz="1600" b="0" i="0" u="none" strike="noStrike" cap="none">
                <a:solidFill>
                  <a:schemeClr val="dk1"/>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1"/>
              </a:buClr>
              <a:buSzPts val="1600"/>
              <a:buFont typeface="Playfair Display"/>
              <a:buNone/>
              <a:defRPr sz="1600" b="0" i="0" u="none" strike="noStrike" cap="none">
                <a:solidFill>
                  <a:schemeClr val="dk1"/>
                </a:solidFill>
                <a:latin typeface="Playfair Display"/>
                <a:ea typeface="Playfair Display"/>
                <a:cs typeface="Playfair Display"/>
                <a:sym typeface="Playfair Display"/>
              </a:defRPr>
            </a:lvl9pPr>
          </a:lstStyle>
          <a:p>
            <a:pPr marL="0" marR="0" lvl="0" indent="0" algn="ctr" defTabSz="914400" rtl="0" eaLnBrk="1" fontAlgn="auto" latinLnBrk="0" hangingPunct="1">
              <a:lnSpc>
                <a:spcPct val="100000"/>
              </a:lnSpc>
              <a:spcBef>
                <a:spcPts val="0"/>
              </a:spcBef>
              <a:spcAft>
                <a:spcPts val="0"/>
              </a:spcAft>
              <a:buClr>
                <a:prstClr val="black"/>
              </a:buClr>
              <a:buSzPts val="1600"/>
              <a:buFont typeface="Playfair Display"/>
              <a:buNone/>
              <a:tabLst/>
              <a:defRPr/>
            </a:pPr>
            <a:r>
              <a:rPr kumimoji="0" lang="en-US" sz="3200" b="0" i="0" u="none" strike="noStrike" kern="1200" cap="none" spc="0" normalizeH="0" baseline="0" noProof="0" dirty="0">
                <a:ln>
                  <a:noFill/>
                </a:ln>
                <a:solidFill>
                  <a:srgbClr val="266867"/>
                </a:solidFill>
                <a:effectLst/>
                <a:highlight>
                  <a:srgbClr val="F3F3F3"/>
                </a:highlight>
                <a:uLnTx/>
                <a:uFillTx/>
                <a:latin typeface="Britannic Bold" panose="020B0903060703020204" pitchFamily="34" charset="0"/>
                <a:sym typeface="Playfair Display"/>
              </a:rPr>
              <a:t>Parameters  influencing Bioleaching </a:t>
            </a:r>
            <a:r>
              <a:rPr kumimoji="0" lang="en-US" sz="3200" b="0" i="0" u="none" strike="noStrike" kern="1200" cap="none" spc="0" normalizeH="0" baseline="0" noProof="0" dirty="0">
                <a:ln>
                  <a:noFill/>
                </a:ln>
                <a:solidFill>
                  <a:srgbClr val="266867"/>
                </a:solidFill>
                <a:effectLst/>
                <a:highlight>
                  <a:srgbClr val="F3F3F3"/>
                </a:highlight>
                <a:uLnTx/>
                <a:uFillTx/>
                <a:latin typeface="Britannic Bold" panose="020B0903060703020204" pitchFamily="34" charset="0"/>
                <a:sym typeface="Arial"/>
              </a:rPr>
              <a:t> </a:t>
            </a:r>
            <a:endParaRPr kumimoji="0" lang="en-US" sz="3200" b="0" i="0" u="none" strike="noStrike" kern="1200" cap="none" spc="0" normalizeH="0" baseline="0" noProof="0" dirty="0">
              <a:ln>
                <a:noFill/>
              </a:ln>
              <a:solidFill>
                <a:srgbClr val="266867"/>
              </a:solidFill>
              <a:effectLst/>
              <a:highlight>
                <a:srgbClr val="F3F3F3"/>
              </a:highlight>
              <a:uLnTx/>
              <a:uFillTx/>
              <a:latin typeface="Britannic Bold" panose="020B0903060703020204" pitchFamily="34" charset="0"/>
              <a:sym typeface="Playfair Display"/>
            </a:endParaRPr>
          </a:p>
        </p:txBody>
      </p:sp>
      <p:sp>
        <p:nvSpPr>
          <p:cNvPr id="10" name="Rectangle 9">
            <a:extLst>
              <a:ext uri="{FF2B5EF4-FFF2-40B4-BE49-F238E27FC236}">
                <a16:creationId xmlns:a16="http://schemas.microsoft.com/office/drawing/2014/main" id="{A4BEE6AA-96A2-435A-8271-03E668C79939}"/>
              </a:ext>
            </a:extLst>
          </p:cNvPr>
          <p:cNvSpPr/>
          <p:nvPr/>
        </p:nvSpPr>
        <p:spPr>
          <a:xfrm>
            <a:off x="1670050" y="1600369"/>
            <a:ext cx="6871725" cy="16927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6866"/>
                </a:solidFill>
                <a:effectLst/>
                <a:uLnTx/>
                <a:uFillTx/>
                <a:latin typeface="Britannic Bold" panose="020B0903060703020204" pitchFamily="34" charset="0"/>
                <a:ea typeface="+mn-ea"/>
                <a:cs typeface="+mn-cs"/>
              </a:rPr>
              <a:t>5.Microbial diversity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Leaching using mixed cultures tend to be more robust and efficient than pure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66866"/>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E5D8DC2C-A961-4B88-98F5-BF87309CC8BD}"/>
              </a:ext>
            </a:extLst>
          </p:cNvPr>
          <p:cNvSpPr txBox="1"/>
          <p:nvPr/>
        </p:nvSpPr>
        <p:spPr>
          <a:xfrm>
            <a:off x="1670050" y="3639119"/>
            <a:ext cx="7924800"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56565"/>
                </a:solidFill>
                <a:effectLst/>
                <a:uLnTx/>
                <a:uFillTx/>
                <a:latin typeface="Britannic Bold" panose="020B0903060703020204" pitchFamily="34" charset="0"/>
                <a:ea typeface="+mn-ea"/>
                <a:cs typeface="+mn-cs"/>
              </a:rPr>
              <a:t>6. Stirring rate</a:t>
            </a:r>
            <a:endParaRPr kumimoji="0" lang="en-US" sz="2000" b="0" i="0" u="none" strike="noStrike" kern="1200" cap="none" spc="0" normalizeH="0" baseline="0" noProof="0" dirty="0">
              <a:ln>
                <a:noFill/>
              </a:ln>
              <a:solidFill>
                <a:srgbClr val="256565"/>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Stirring  is also an effective method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to provide continuous air supply uniformly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to mix the contents.</a:t>
            </a:r>
            <a:endParaRPr kumimoji="0" lang="en-US" sz="2400" b="0" i="0" u="none" strike="noStrike" kern="1200" cap="none" spc="0" normalizeH="0" baseline="0" noProof="0" dirty="0">
              <a:ln>
                <a:noFill/>
              </a:ln>
              <a:solidFill>
                <a:srgbClr val="256565"/>
              </a:solidFill>
              <a:effectLst/>
              <a:uLnTx/>
              <a:uFillTx/>
              <a:latin typeface="Tw Cen MT" panose="020B0602020104020603" pitchFamily="34" charset="0"/>
              <a:ea typeface="+mn-ea"/>
              <a:cs typeface="+mn-cs"/>
            </a:endParaRPr>
          </a:p>
        </p:txBody>
      </p:sp>
      <p:sp>
        <p:nvSpPr>
          <p:cNvPr id="6" name="Rectangle 5">
            <a:extLst>
              <a:ext uri="{FF2B5EF4-FFF2-40B4-BE49-F238E27FC236}">
                <a16:creationId xmlns:a16="http://schemas.microsoft.com/office/drawing/2014/main" id="{4EA07EBF-1C6D-4B1A-BB35-6D079AE36CA1}"/>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977782"/>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A1288D-962F-4CCC-A098-292C3A749F60}"/>
              </a:ext>
            </a:extLst>
          </p:cNvPr>
          <p:cNvSpPr/>
          <p:nvPr/>
        </p:nvSpPr>
        <p:spPr>
          <a:xfrm>
            <a:off x="1151559" y="1500192"/>
            <a:ext cx="6858000" cy="3857625"/>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3" name="Flowchart: Terminator 2">
            <a:extLst>
              <a:ext uri="{FF2B5EF4-FFF2-40B4-BE49-F238E27FC236}">
                <a16:creationId xmlns:a16="http://schemas.microsoft.com/office/drawing/2014/main" id="{C2800E98-7B8C-4A66-A6A4-9B3ABCF83688}"/>
              </a:ext>
            </a:extLst>
          </p:cNvPr>
          <p:cNvSpPr/>
          <p:nvPr/>
        </p:nvSpPr>
        <p:spPr>
          <a:xfrm>
            <a:off x="2033719" y="2672922"/>
            <a:ext cx="5184576" cy="1566175"/>
          </a:xfrm>
          <a:prstGeom prst="flowChartTerminator">
            <a:avLst/>
          </a:prstGeom>
          <a:solidFill>
            <a:srgbClr val="1B441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24" name="Flowchart: Process 23">
            <a:extLst>
              <a:ext uri="{FF2B5EF4-FFF2-40B4-BE49-F238E27FC236}">
                <a16:creationId xmlns:a16="http://schemas.microsoft.com/office/drawing/2014/main" id="{6E5535EF-65EC-4080-AAAD-FDCED9C34764}"/>
              </a:ext>
            </a:extLst>
          </p:cNvPr>
          <p:cNvSpPr/>
          <p:nvPr/>
        </p:nvSpPr>
        <p:spPr>
          <a:xfrm rot="5400000">
            <a:off x="5976162" y="3429006"/>
            <a:ext cx="3294367" cy="5400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a:solidFill>
                <a:prstClr val="white"/>
              </a:solidFill>
            </a:endParaRPr>
          </a:p>
        </p:txBody>
      </p:sp>
      <p:grpSp>
        <p:nvGrpSpPr>
          <p:cNvPr id="34" name="Group 33">
            <a:extLst>
              <a:ext uri="{FF2B5EF4-FFF2-40B4-BE49-F238E27FC236}">
                <a16:creationId xmlns:a16="http://schemas.microsoft.com/office/drawing/2014/main" id="{998DB905-844D-4438-817A-F2B27456FD3B}"/>
              </a:ext>
            </a:extLst>
          </p:cNvPr>
          <p:cNvGrpSpPr/>
          <p:nvPr/>
        </p:nvGrpSpPr>
        <p:grpSpPr>
          <a:xfrm>
            <a:off x="1493661" y="1754815"/>
            <a:ext cx="6157299" cy="3348372"/>
            <a:chOff x="467543" y="339502"/>
            <a:chExt cx="8209731" cy="4464496"/>
          </a:xfrm>
        </p:grpSpPr>
        <p:sp>
          <p:nvSpPr>
            <p:cNvPr id="22" name="Flowchart: Process 21">
              <a:extLst>
                <a:ext uri="{FF2B5EF4-FFF2-40B4-BE49-F238E27FC236}">
                  <a16:creationId xmlns:a16="http://schemas.microsoft.com/office/drawing/2014/main" id="{C2CA0404-8611-49B1-9FC9-4F296BB57016}"/>
                </a:ext>
              </a:extLst>
            </p:cNvPr>
            <p:cNvSpPr/>
            <p:nvPr/>
          </p:nvSpPr>
          <p:spPr>
            <a:xfrm>
              <a:off x="467543" y="339502"/>
              <a:ext cx="8209731" cy="7200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a:solidFill>
                  <a:prstClr val="white"/>
                </a:solidFill>
              </a:endParaRPr>
            </a:p>
          </p:txBody>
        </p:sp>
        <p:sp>
          <p:nvSpPr>
            <p:cNvPr id="26" name="Flowchart: Process 25">
              <a:extLst>
                <a:ext uri="{FF2B5EF4-FFF2-40B4-BE49-F238E27FC236}">
                  <a16:creationId xmlns:a16="http://schemas.microsoft.com/office/drawing/2014/main" id="{E991EBF3-9B5B-489D-A747-BCF0A79B8EED}"/>
                </a:ext>
              </a:extLst>
            </p:cNvPr>
            <p:cNvSpPr/>
            <p:nvPr/>
          </p:nvSpPr>
          <p:spPr>
            <a:xfrm>
              <a:off x="467544" y="4731990"/>
              <a:ext cx="8208912" cy="7200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a:solidFill>
                  <a:prstClr val="white"/>
                </a:solidFill>
              </a:endParaRPr>
            </a:p>
          </p:txBody>
        </p:sp>
        <p:sp>
          <p:nvSpPr>
            <p:cNvPr id="27" name="Flowchart: Process 26">
              <a:extLst>
                <a:ext uri="{FF2B5EF4-FFF2-40B4-BE49-F238E27FC236}">
                  <a16:creationId xmlns:a16="http://schemas.microsoft.com/office/drawing/2014/main" id="{3A7A4FE1-922D-491F-9A38-F413E76417A0}"/>
                </a:ext>
              </a:extLst>
            </p:cNvPr>
            <p:cNvSpPr/>
            <p:nvPr/>
          </p:nvSpPr>
          <p:spPr>
            <a:xfrm rot="5400000">
              <a:off x="-1728700" y="2535746"/>
              <a:ext cx="4464496" cy="72008"/>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a:solidFill>
                  <a:prstClr val="white"/>
                </a:solidFill>
              </a:endParaRPr>
            </a:p>
          </p:txBody>
        </p:sp>
      </p:grpSp>
      <p:sp>
        <p:nvSpPr>
          <p:cNvPr id="30" name="TextBox 29">
            <a:extLst>
              <a:ext uri="{FF2B5EF4-FFF2-40B4-BE49-F238E27FC236}">
                <a16:creationId xmlns:a16="http://schemas.microsoft.com/office/drawing/2014/main" id="{05D81BA7-A16E-4C69-B608-EB24A50908A4}"/>
              </a:ext>
            </a:extLst>
          </p:cNvPr>
          <p:cNvSpPr txBox="1"/>
          <p:nvPr/>
        </p:nvSpPr>
        <p:spPr>
          <a:xfrm>
            <a:off x="3545887" y="2942947"/>
            <a:ext cx="2592288" cy="300210"/>
          </a:xfrm>
          <a:prstGeom prst="rect">
            <a:avLst/>
          </a:prstGeom>
          <a:noFill/>
        </p:spPr>
        <p:txBody>
          <a:bodyPr wrap="square" rtlCol="0">
            <a:spAutoFit/>
          </a:bodyPr>
          <a:lstStyle/>
          <a:p>
            <a:pPr algn="ctr" latinLnBrk="1"/>
            <a:endParaRPr lang="en-US" sz="1351" dirty="0">
              <a:solidFill>
                <a:prstClr val="black"/>
              </a:solidFill>
            </a:endParaRPr>
          </a:p>
        </p:txBody>
      </p:sp>
      <p:sp>
        <p:nvSpPr>
          <p:cNvPr id="31" name="TextBox 30">
            <a:extLst>
              <a:ext uri="{FF2B5EF4-FFF2-40B4-BE49-F238E27FC236}">
                <a16:creationId xmlns:a16="http://schemas.microsoft.com/office/drawing/2014/main" id="{231574DC-2930-4649-907E-E61A6417D636}"/>
              </a:ext>
            </a:extLst>
          </p:cNvPr>
          <p:cNvSpPr txBox="1"/>
          <p:nvPr/>
        </p:nvSpPr>
        <p:spPr>
          <a:xfrm>
            <a:off x="2739540" y="3123590"/>
            <a:ext cx="4476878" cy="746486"/>
          </a:xfrm>
          <a:prstGeom prst="rect">
            <a:avLst/>
          </a:prstGeom>
          <a:noFill/>
        </p:spPr>
        <p:txBody>
          <a:bodyPr wrap="square" rtlCol="0">
            <a:spAutoFit/>
          </a:bodyPr>
          <a:lstStyle/>
          <a:p>
            <a:pPr algn="r" latinLnBrk="1"/>
            <a:r>
              <a:rPr lang="en-US" sz="3200" b="1" dirty="0">
                <a:solidFill>
                  <a:prstClr val="white"/>
                </a:solidFill>
                <a:effectLst>
                  <a:outerShdw blurRad="38100" dist="38100" dir="2700000" algn="tl">
                    <a:srgbClr val="000000">
                      <a:alpha val="43137"/>
                    </a:srgbClr>
                  </a:outerShdw>
                </a:effectLst>
                <a:latin typeface="Palatino Linotype" panose="02040502050505030304" pitchFamily="18" charset="0"/>
              </a:rPr>
              <a:t>Leaching Techniques</a:t>
            </a:r>
          </a:p>
          <a:p>
            <a:pPr algn="r" latinLnBrk="1"/>
            <a:endParaRPr lang="en-US" sz="1051" b="1" dirty="0">
              <a:solidFill>
                <a:prstClr val="white"/>
              </a:solidFill>
              <a:effectLst>
                <a:outerShdw blurRad="38100" dist="38100" dir="2700000" algn="tl">
                  <a:srgbClr val="000000">
                    <a:alpha val="43137"/>
                  </a:srgbClr>
                </a:outerShdw>
              </a:effectLst>
              <a:latin typeface="Palatino Linotype" panose="02040502050505030304" pitchFamily="18" charset="0"/>
            </a:endParaRPr>
          </a:p>
        </p:txBody>
      </p:sp>
      <p:pic>
        <p:nvPicPr>
          <p:cNvPr id="33" name="Picture 32">
            <a:extLst>
              <a:ext uri="{FF2B5EF4-FFF2-40B4-BE49-F238E27FC236}">
                <a16:creationId xmlns:a16="http://schemas.microsoft.com/office/drawing/2014/main" id="{84109561-7AF1-4ECC-BAB7-C54E318E9AD4}"/>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colorTemperature colorTemp="1500"/>
                    </a14:imgEffect>
                    <a14:imgEffect>
                      <a14:saturation sat="65000"/>
                    </a14:imgEffect>
                  </a14:imgLayer>
                </a14:imgProps>
              </a:ext>
              <a:ext uri="{28A0092B-C50C-407E-A947-70E740481C1C}">
                <a14:useLocalDpi xmlns:a14="http://schemas.microsoft.com/office/drawing/2010/main" val="0"/>
              </a:ext>
            </a:extLst>
          </a:blip>
          <a:srcRect b="17963"/>
          <a:stretch/>
        </p:blipFill>
        <p:spPr>
          <a:xfrm>
            <a:off x="2087731" y="2942950"/>
            <a:ext cx="1064717" cy="873463"/>
          </a:xfrm>
          <a:prstGeom prst="rect">
            <a:avLst/>
          </a:prstGeom>
        </p:spPr>
      </p:pic>
    </p:spTree>
    <p:extLst>
      <p:ext uri="{BB962C8B-B14F-4D97-AF65-F5344CB8AC3E}">
        <p14:creationId xmlns:p14="http://schemas.microsoft.com/office/powerpoint/2010/main" val="2875671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10" presetClass="entr" presetSubtype="0" fill="hold" grpId="0" nodeType="withEffect">
                                  <p:stCondLst>
                                    <p:cond delay="0"/>
                                  </p:stCondLst>
                                  <p:iterate type="lt">
                                    <p:tmPct val="8000"/>
                                  </p:iterate>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1FA9D3AF-FC8C-4516-8096-5E4A463A4ECF}"/>
              </a:ext>
            </a:extLst>
          </p:cNvPr>
          <p:cNvSpPr/>
          <p:nvPr/>
        </p:nvSpPr>
        <p:spPr>
          <a:xfrm>
            <a:off x="0" y="0"/>
            <a:ext cx="9144000" cy="6857999"/>
          </a:xfrm>
          <a:prstGeom prst="flowChartProcess">
            <a:avLst/>
          </a:prstGeom>
          <a:solidFill>
            <a:srgbClr val="1B44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pic>
        <p:nvPicPr>
          <p:cNvPr id="6" name="Picture 5">
            <a:extLst>
              <a:ext uri="{FF2B5EF4-FFF2-40B4-BE49-F238E27FC236}">
                <a16:creationId xmlns:a16="http://schemas.microsoft.com/office/drawing/2014/main" id="{728C4170-FE37-477A-BFC6-AE20517BAA37}"/>
              </a:ext>
            </a:extLst>
          </p:cNvPr>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r="968" b="16416"/>
          <a:stretch/>
        </p:blipFill>
        <p:spPr>
          <a:xfrm>
            <a:off x="7778805" y="-83215"/>
            <a:ext cx="1640226" cy="1384366"/>
          </a:xfrm>
          <a:prstGeom prst="rect">
            <a:avLst/>
          </a:prstGeom>
        </p:spPr>
      </p:pic>
      <p:pic>
        <p:nvPicPr>
          <p:cNvPr id="7" name="Picture 6">
            <a:extLst>
              <a:ext uri="{FF2B5EF4-FFF2-40B4-BE49-F238E27FC236}">
                <a16:creationId xmlns:a16="http://schemas.microsoft.com/office/drawing/2014/main" id="{2677FDE9-33D0-4651-A74A-B01A6131A850}"/>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b="14695"/>
          <a:stretch/>
        </p:blipFill>
        <p:spPr>
          <a:xfrm>
            <a:off x="-161855" y="5662091"/>
            <a:ext cx="1347139" cy="1149170"/>
          </a:xfrm>
          <a:prstGeom prst="rect">
            <a:avLst/>
          </a:prstGeom>
        </p:spPr>
      </p:pic>
      <p:sp>
        <p:nvSpPr>
          <p:cNvPr id="12" name="TextBox 11">
            <a:extLst>
              <a:ext uri="{FF2B5EF4-FFF2-40B4-BE49-F238E27FC236}">
                <a16:creationId xmlns:a16="http://schemas.microsoft.com/office/drawing/2014/main" id="{B67D7E2E-8B61-4630-812B-B43F31972B5E}"/>
              </a:ext>
            </a:extLst>
          </p:cNvPr>
          <p:cNvSpPr txBox="1"/>
          <p:nvPr/>
        </p:nvSpPr>
        <p:spPr>
          <a:xfrm>
            <a:off x="1365195" y="1138425"/>
            <a:ext cx="6566314" cy="830997"/>
          </a:xfrm>
          <a:prstGeom prst="rect">
            <a:avLst/>
          </a:prstGeom>
          <a:noFill/>
        </p:spPr>
        <p:txBody>
          <a:bodyPr wrap="square" rtlCol="0">
            <a:spAutoFit/>
          </a:bodyPr>
          <a:lstStyle/>
          <a:p>
            <a:pPr marL="285750" indent="-285750" latinLnBrk="1">
              <a:buFont typeface="Wingdings" panose="05000000000000000000" pitchFamily="2" charset="2"/>
              <a:buChar char="§"/>
            </a:pPr>
            <a:r>
              <a:rPr lang="en-US" sz="2400" dirty="0">
                <a:solidFill>
                  <a:prstClr val="white"/>
                </a:solidFill>
              </a:rPr>
              <a:t>Effectiveness &amp; economy of ‘</a:t>
            </a:r>
            <a:r>
              <a:rPr lang="en-US" sz="2400" dirty="0">
                <a:solidFill>
                  <a:srgbClr val="FFFF00"/>
                </a:solidFill>
              </a:rPr>
              <a:t>Bioleaching Process</a:t>
            </a:r>
            <a:r>
              <a:rPr lang="en-US" sz="2400" dirty="0">
                <a:solidFill>
                  <a:prstClr val="white"/>
                </a:solidFill>
              </a:rPr>
              <a:t>’ depend highly on:</a:t>
            </a:r>
          </a:p>
        </p:txBody>
      </p:sp>
      <p:sp>
        <p:nvSpPr>
          <p:cNvPr id="13" name="TextBox 12">
            <a:extLst>
              <a:ext uri="{FF2B5EF4-FFF2-40B4-BE49-F238E27FC236}">
                <a16:creationId xmlns:a16="http://schemas.microsoft.com/office/drawing/2014/main" id="{37BD1054-945B-4A32-84B9-8B11C652033E}"/>
              </a:ext>
            </a:extLst>
          </p:cNvPr>
          <p:cNvSpPr txBox="1"/>
          <p:nvPr/>
        </p:nvSpPr>
        <p:spPr>
          <a:xfrm>
            <a:off x="2739540" y="2360065"/>
            <a:ext cx="3512215" cy="461665"/>
          </a:xfrm>
          <a:prstGeom prst="rect">
            <a:avLst/>
          </a:prstGeom>
          <a:solidFill>
            <a:schemeClr val="accent4">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latinLnBrk="1"/>
            <a:r>
              <a:rPr lang="en-US" sz="2400" dirty="0">
                <a:solidFill>
                  <a:prstClr val="white"/>
                </a:solidFill>
              </a:rPr>
              <a:t>the activity of bacteria</a:t>
            </a:r>
          </a:p>
        </p:txBody>
      </p:sp>
      <p:sp>
        <p:nvSpPr>
          <p:cNvPr id="14" name="TextBox 13">
            <a:extLst>
              <a:ext uri="{FF2B5EF4-FFF2-40B4-BE49-F238E27FC236}">
                <a16:creationId xmlns:a16="http://schemas.microsoft.com/office/drawing/2014/main" id="{A6A3ADEE-4752-4E1B-85EC-8BD2A9BEC0F3}"/>
              </a:ext>
            </a:extLst>
          </p:cNvPr>
          <p:cNvSpPr txBox="1"/>
          <p:nvPr/>
        </p:nvSpPr>
        <p:spPr>
          <a:xfrm>
            <a:off x="2281425" y="3123590"/>
            <a:ext cx="4428445" cy="830997"/>
          </a:xfrm>
          <a:prstGeom prst="rect">
            <a:avLst/>
          </a:prstGeom>
          <a:solidFill>
            <a:schemeClr val="accent4">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latinLnBrk="1"/>
            <a:r>
              <a:rPr lang="en-US" sz="2400" dirty="0">
                <a:solidFill>
                  <a:prstClr val="white"/>
                </a:solidFill>
              </a:rPr>
              <a:t>the chemical &amp; mineralogical </a:t>
            </a:r>
          </a:p>
          <a:p>
            <a:pPr algn="ctr" latinLnBrk="1"/>
            <a:r>
              <a:rPr lang="en-US" sz="2400" dirty="0">
                <a:solidFill>
                  <a:prstClr val="white"/>
                </a:solidFill>
              </a:rPr>
              <a:t>composition of ore</a:t>
            </a:r>
          </a:p>
        </p:txBody>
      </p:sp>
      <p:grpSp>
        <p:nvGrpSpPr>
          <p:cNvPr id="15" name="Group 14">
            <a:extLst>
              <a:ext uri="{FF2B5EF4-FFF2-40B4-BE49-F238E27FC236}">
                <a16:creationId xmlns:a16="http://schemas.microsoft.com/office/drawing/2014/main" id="{20389DCC-293B-45D5-8020-89D148533755}"/>
              </a:ext>
            </a:extLst>
          </p:cNvPr>
          <p:cNvGrpSpPr/>
          <p:nvPr/>
        </p:nvGrpSpPr>
        <p:grpSpPr>
          <a:xfrm>
            <a:off x="1212490" y="833015"/>
            <a:ext cx="6821424" cy="5292554"/>
            <a:chOff x="1059785" y="833015"/>
            <a:chExt cx="6821424" cy="5292554"/>
          </a:xfrm>
        </p:grpSpPr>
        <p:sp>
          <p:nvSpPr>
            <p:cNvPr id="16" name="Flowchart: Process 15">
              <a:extLst>
                <a:ext uri="{FF2B5EF4-FFF2-40B4-BE49-F238E27FC236}">
                  <a16:creationId xmlns:a16="http://schemas.microsoft.com/office/drawing/2014/main" id="{F53F7F31-35A3-44D8-82F5-77B657AEF461}"/>
                </a:ext>
              </a:extLst>
            </p:cNvPr>
            <p:cNvSpPr/>
            <p:nvPr/>
          </p:nvSpPr>
          <p:spPr>
            <a:xfrm rot="5400000">
              <a:off x="5223057" y="3388763"/>
              <a:ext cx="5212080"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7" name="Flowchart: Process 16">
              <a:extLst>
                <a:ext uri="{FF2B5EF4-FFF2-40B4-BE49-F238E27FC236}">
                  <a16:creationId xmlns:a16="http://schemas.microsoft.com/office/drawing/2014/main" id="{50D5772E-64A6-4804-BFCE-DB38ED9EB957}"/>
                </a:ext>
              </a:extLst>
            </p:cNvPr>
            <p:cNvSpPr/>
            <p:nvPr/>
          </p:nvSpPr>
          <p:spPr>
            <a:xfrm>
              <a:off x="1059785" y="833015"/>
              <a:ext cx="6803136"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8" name="Flowchart: Process 17">
              <a:extLst>
                <a:ext uri="{FF2B5EF4-FFF2-40B4-BE49-F238E27FC236}">
                  <a16:creationId xmlns:a16="http://schemas.microsoft.com/office/drawing/2014/main" id="{2837EC2D-E7C2-4584-A397-3087C305ADA9}"/>
                </a:ext>
              </a:extLst>
            </p:cNvPr>
            <p:cNvSpPr/>
            <p:nvPr/>
          </p:nvSpPr>
          <p:spPr>
            <a:xfrm>
              <a:off x="1059785" y="6024985"/>
              <a:ext cx="6821424"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9" name="Flowchart: Process 18">
              <a:extLst>
                <a:ext uri="{FF2B5EF4-FFF2-40B4-BE49-F238E27FC236}">
                  <a16:creationId xmlns:a16="http://schemas.microsoft.com/office/drawing/2014/main" id="{E59BB1E8-7245-4DB9-8271-35C6D67B554E}"/>
                </a:ext>
              </a:extLst>
            </p:cNvPr>
            <p:cNvSpPr/>
            <p:nvPr/>
          </p:nvSpPr>
          <p:spPr>
            <a:xfrm rot="5400000">
              <a:off x="-1495963" y="3388763"/>
              <a:ext cx="5212080"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grpSp>
    </p:spTree>
    <p:extLst>
      <p:ext uri="{BB962C8B-B14F-4D97-AF65-F5344CB8AC3E}">
        <p14:creationId xmlns:p14="http://schemas.microsoft.com/office/powerpoint/2010/main" val="23880675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1FA9D3AF-FC8C-4516-8096-5E4A463A4ECF}"/>
              </a:ext>
            </a:extLst>
          </p:cNvPr>
          <p:cNvSpPr/>
          <p:nvPr/>
        </p:nvSpPr>
        <p:spPr>
          <a:xfrm>
            <a:off x="0" y="0"/>
            <a:ext cx="9144000" cy="6858000"/>
          </a:xfrm>
          <a:prstGeom prst="flowChartProcess">
            <a:avLst/>
          </a:prstGeom>
          <a:solidFill>
            <a:srgbClr val="1B44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pic>
        <p:nvPicPr>
          <p:cNvPr id="6" name="Picture 5">
            <a:extLst>
              <a:ext uri="{FF2B5EF4-FFF2-40B4-BE49-F238E27FC236}">
                <a16:creationId xmlns:a16="http://schemas.microsoft.com/office/drawing/2014/main" id="{728C4170-FE37-477A-BFC6-AE20517BAA37}"/>
              </a:ext>
            </a:extLst>
          </p:cNvPr>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r="968" b="16416"/>
          <a:stretch/>
        </p:blipFill>
        <p:spPr>
          <a:xfrm>
            <a:off x="7877503" y="374899"/>
            <a:ext cx="1266497" cy="1068935"/>
          </a:xfrm>
          <a:prstGeom prst="rect">
            <a:avLst/>
          </a:prstGeom>
        </p:spPr>
      </p:pic>
      <p:pic>
        <p:nvPicPr>
          <p:cNvPr id="7" name="Picture 6">
            <a:extLst>
              <a:ext uri="{FF2B5EF4-FFF2-40B4-BE49-F238E27FC236}">
                <a16:creationId xmlns:a16="http://schemas.microsoft.com/office/drawing/2014/main" id="{2677FDE9-33D0-4651-A74A-B01A6131A850}"/>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b="14695"/>
          <a:stretch/>
        </p:blipFill>
        <p:spPr>
          <a:xfrm>
            <a:off x="0" y="5571614"/>
            <a:ext cx="1059785" cy="904045"/>
          </a:xfrm>
          <a:prstGeom prst="rect">
            <a:avLst/>
          </a:prstGeom>
        </p:spPr>
      </p:pic>
      <p:sp>
        <p:nvSpPr>
          <p:cNvPr id="11" name="Flowchart: Process 10">
            <a:extLst>
              <a:ext uri="{FF2B5EF4-FFF2-40B4-BE49-F238E27FC236}">
                <a16:creationId xmlns:a16="http://schemas.microsoft.com/office/drawing/2014/main" id="{ECC68A7C-54E4-4C5E-A391-8681C1FA724F}"/>
              </a:ext>
            </a:extLst>
          </p:cNvPr>
          <p:cNvSpPr/>
          <p:nvPr/>
        </p:nvSpPr>
        <p:spPr>
          <a:xfrm rot="5400000">
            <a:off x="-1622608" y="3209997"/>
            <a:ext cx="5212080" cy="1068935"/>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4" name="Arrow: Bent 13">
            <a:extLst>
              <a:ext uri="{FF2B5EF4-FFF2-40B4-BE49-F238E27FC236}">
                <a16:creationId xmlns:a16="http://schemas.microsoft.com/office/drawing/2014/main" id="{968EAA78-FB5F-4264-8AF2-E8A4FCB60B6C}"/>
              </a:ext>
            </a:extLst>
          </p:cNvPr>
          <p:cNvSpPr/>
          <p:nvPr/>
        </p:nvSpPr>
        <p:spPr>
          <a:xfrm rot="5400000">
            <a:off x="5853990" y="1230780"/>
            <a:ext cx="768096" cy="1499616"/>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latinLnBrk="1"/>
            <a:endParaRPr lang="en-US">
              <a:solidFill>
                <a:prstClr val="black"/>
              </a:solidFill>
            </a:endParaRPr>
          </a:p>
        </p:txBody>
      </p:sp>
      <p:sp>
        <p:nvSpPr>
          <p:cNvPr id="15" name="Arrow: Bent 14">
            <a:extLst>
              <a:ext uri="{FF2B5EF4-FFF2-40B4-BE49-F238E27FC236}">
                <a16:creationId xmlns:a16="http://schemas.microsoft.com/office/drawing/2014/main" id="{65EDA33F-0B6B-4475-B580-398A26A36A49}"/>
              </a:ext>
            </a:extLst>
          </p:cNvPr>
          <p:cNvSpPr/>
          <p:nvPr/>
        </p:nvSpPr>
        <p:spPr>
          <a:xfrm rot="5400000" flipV="1">
            <a:off x="2341772" y="1230782"/>
            <a:ext cx="763528" cy="1495043"/>
          </a:xfrm>
          <a:prstGeom prst="bentArrow">
            <a:avLst>
              <a:gd name="adj1" fmla="val 25000"/>
              <a:gd name="adj2" fmla="val 23557"/>
              <a:gd name="adj3" fmla="val 25000"/>
              <a:gd name="adj4" fmla="val 4632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latinLnBrk="1"/>
            <a:endParaRPr lang="en-US" dirty="0">
              <a:solidFill>
                <a:prstClr val="black"/>
              </a:solidFill>
            </a:endParaRPr>
          </a:p>
        </p:txBody>
      </p:sp>
      <p:sp>
        <p:nvSpPr>
          <p:cNvPr id="13" name="TextBox 12">
            <a:extLst>
              <a:ext uri="{FF2B5EF4-FFF2-40B4-BE49-F238E27FC236}">
                <a16:creationId xmlns:a16="http://schemas.microsoft.com/office/drawing/2014/main" id="{37BD1054-945B-4A32-84B9-8B11C652033E}"/>
              </a:ext>
            </a:extLst>
          </p:cNvPr>
          <p:cNvSpPr txBox="1"/>
          <p:nvPr/>
        </p:nvSpPr>
        <p:spPr>
          <a:xfrm>
            <a:off x="3197655" y="1443835"/>
            <a:ext cx="2595985" cy="646331"/>
          </a:xfrm>
          <a:prstGeom prst="rect">
            <a:avLst/>
          </a:prstGeom>
          <a:solidFill>
            <a:srgbClr val="1B4418"/>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latinLnBrk="1"/>
            <a:r>
              <a:rPr lang="en-US" sz="3600" dirty="0">
                <a:solidFill>
                  <a:prstClr val="white"/>
                </a:solidFill>
              </a:rPr>
              <a:t>Two Process</a:t>
            </a:r>
          </a:p>
        </p:txBody>
      </p:sp>
      <p:pic>
        <p:nvPicPr>
          <p:cNvPr id="18" name="Picture 17">
            <a:extLst>
              <a:ext uri="{FF2B5EF4-FFF2-40B4-BE49-F238E27FC236}">
                <a16:creationId xmlns:a16="http://schemas.microsoft.com/office/drawing/2014/main" id="{71A39CC2-695B-4E42-AEB2-5756B603AEF4}"/>
              </a:ext>
            </a:extLst>
          </p:cNvPr>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2895" t="-895" r="3179" b="13085"/>
          <a:stretch/>
        </p:blipFill>
        <p:spPr>
          <a:xfrm>
            <a:off x="6251755" y="2360065"/>
            <a:ext cx="980034" cy="916230"/>
          </a:xfrm>
          <a:prstGeom prst="rect">
            <a:avLst/>
          </a:prstGeom>
        </p:spPr>
      </p:pic>
      <p:pic>
        <p:nvPicPr>
          <p:cNvPr id="20" name="Picture 19">
            <a:extLst>
              <a:ext uri="{FF2B5EF4-FFF2-40B4-BE49-F238E27FC236}">
                <a16:creationId xmlns:a16="http://schemas.microsoft.com/office/drawing/2014/main" id="{D56E76D7-8E87-48DC-A75F-E7E46E0D3286}"/>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b="14899"/>
          <a:stretch/>
        </p:blipFill>
        <p:spPr>
          <a:xfrm>
            <a:off x="1670605" y="2512770"/>
            <a:ext cx="1080120" cy="919193"/>
          </a:xfrm>
          <a:prstGeom prst="rect">
            <a:avLst/>
          </a:prstGeom>
        </p:spPr>
      </p:pic>
      <p:sp>
        <p:nvSpPr>
          <p:cNvPr id="21" name="TextBox 20">
            <a:extLst>
              <a:ext uri="{FF2B5EF4-FFF2-40B4-BE49-F238E27FC236}">
                <a16:creationId xmlns:a16="http://schemas.microsoft.com/office/drawing/2014/main" id="{1BDF0920-6EE7-4816-97DC-7E26D03E7545}"/>
              </a:ext>
            </a:extLst>
          </p:cNvPr>
          <p:cNvSpPr txBox="1"/>
          <p:nvPr/>
        </p:nvSpPr>
        <p:spPr>
          <a:xfrm>
            <a:off x="1365195" y="3429000"/>
            <a:ext cx="1728192" cy="707886"/>
          </a:xfrm>
          <a:prstGeom prst="rect">
            <a:avLst/>
          </a:prstGeom>
          <a:noFill/>
        </p:spPr>
        <p:txBody>
          <a:bodyPr wrap="square" rtlCol="0">
            <a:spAutoFit/>
          </a:bodyPr>
          <a:lstStyle/>
          <a:p>
            <a:pPr algn="ctr" latinLnBrk="1"/>
            <a:r>
              <a:rPr lang="en-US" sz="2000" b="1" dirty="0">
                <a:solidFill>
                  <a:prstClr val="white"/>
                </a:solidFill>
              </a:rPr>
              <a:t>Laboratory </a:t>
            </a:r>
          </a:p>
          <a:p>
            <a:pPr algn="ctr" latinLnBrk="1"/>
            <a:r>
              <a:rPr lang="en-US" sz="2000" b="1" dirty="0">
                <a:solidFill>
                  <a:prstClr val="white"/>
                </a:solidFill>
              </a:rPr>
              <a:t>Investigations</a:t>
            </a:r>
          </a:p>
        </p:txBody>
      </p:sp>
      <p:sp>
        <p:nvSpPr>
          <p:cNvPr id="22" name="TextBox 21">
            <a:extLst>
              <a:ext uri="{FF2B5EF4-FFF2-40B4-BE49-F238E27FC236}">
                <a16:creationId xmlns:a16="http://schemas.microsoft.com/office/drawing/2014/main" id="{27FE5A65-3496-4F45-9D2A-A16375326078}"/>
              </a:ext>
            </a:extLst>
          </p:cNvPr>
          <p:cNvSpPr txBox="1"/>
          <p:nvPr/>
        </p:nvSpPr>
        <p:spPr>
          <a:xfrm>
            <a:off x="6099050" y="3276295"/>
            <a:ext cx="1440160" cy="1292662"/>
          </a:xfrm>
          <a:prstGeom prst="rect">
            <a:avLst/>
          </a:prstGeom>
          <a:noFill/>
        </p:spPr>
        <p:txBody>
          <a:bodyPr wrap="square" rtlCol="0">
            <a:spAutoFit/>
          </a:bodyPr>
          <a:lstStyle/>
          <a:p>
            <a:pPr algn="ctr" latinLnBrk="1"/>
            <a:r>
              <a:rPr lang="en-US" sz="2000" b="1" dirty="0">
                <a:solidFill>
                  <a:prstClr val="white"/>
                </a:solidFill>
              </a:rPr>
              <a:t>Industrial </a:t>
            </a:r>
          </a:p>
          <a:p>
            <a:pPr algn="ctr" latinLnBrk="1"/>
            <a:r>
              <a:rPr lang="en-US" sz="2000" b="1" dirty="0">
                <a:solidFill>
                  <a:prstClr val="white"/>
                </a:solidFill>
              </a:rPr>
              <a:t>Leaching </a:t>
            </a:r>
          </a:p>
          <a:p>
            <a:pPr algn="ctr" latinLnBrk="1"/>
            <a:r>
              <a:rPr lang="en-US" sz="2000" b="1" dirty="0">
                <a:solidFill>
                  <a:prstClr val="white"/>
                </a:solidFill>
              </a:rPr>
              <a:t>Process</a:t>
            </a:r>
          </a:p>
          <a:p>
            <a:pPr latinLnBrk="1"/>
            <a:endParaRPr lang="en-US" dirty="0">
              <a:solidFill>
                <a:prstClr val="black"/>
              </a:solidFill>
            </a:endParaRPr>
          </a:p>
        </p:txBody>
      </p:sp>
      <p:grpSp>
        <p:nvGrpSpPr>
          <p:cNvPr id="3" name="Group 2">
            <a:extLst>
              <a:ext uri="{FF2B5EF4-FFF2-40B4-BE49-F238E27FC236}">
                <a16:creationId xmlns:a16="http://schemas.microsoft.com/office/drawing/2014/main" id="{A42899A5-CDE7-49EA-8123-31077E1261FA}"/>
              </a:ext>
            </a:extLst>
          </p:cNvPr>
          <p:cNvGrpSpPr/>
          <p:nvPr/>
        </p:nvGrpSpPr>
        <p:grpSpPr>
          <a:xfrm>
            <a:off x="1059785" y="833015"/>
            <a:ext cx="6821424" cy="5292554"/>
            <a:chOff x="1059785" y="833015"/>
            <a:chExt cx="6821424" cy="5292554"/>
          </a:xfrm>
        </p:grpSpPr>
        <p:sp>
          <p:nvSpPr>
            <p:cNvPr id="16" name="Flowchart: Process 15">
              <a:extLst>
                <a:ext uri="{FF2B5EF4-FFF2-40B4-BE49-F238E27FC236}">
                  <a16:creationId xmlns:a16="http://schemas.microsoft.com/office/drawing/2014/main" id="{3FD8663A-ED9C-4703-98EA-335DFF21E4BB}"/>
                </a:ext>
              </a:extLst>
            </p:cNvPr>
            <p:cNvSpPr/>
            <p:nvPr/>
          </p:nvSpPr>
          <p:spPr>
            <a:xfrm rot="5400000">
              <a:off x="5223057" y="3388763"/>
              <a:ext cx="5212080"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9" name="Flowchart: Process 18">
              <a:extLst>
                <a:ext uri="{FF2B5EF4-FFF2-40B4-BE49-F238E27FC236}">
                  <a16:creationId xmlns:a16="http://schemas.microsoft.com/office/drawing/2014/main" id="{A0ED2095-97D2-4E77-AF0E-C27F506FDE10}"/>
                </a:ext>
              </a:extLst>
            </p:cNvPr>
            <p:cNvSpPr/>
            <p:nvPr/>
          </p:nvSpPr>
          <p:spPr>
            <a:xfrm>
              <a:off x="1059785" y="833015"/>
              <a:ext cx="6803136"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23" name="Flowchart: Process 22">
              <a:extLst>
                <a:ext uri="{FF2B5EF4-FFF2-40B4-BE49-F238E27FC236}">
                  <a16:creationId xmlns:a16="http://schemas.microsoft.com/office/drawing/2014/main" id="{B8503D44-F599-42D8-B0FF-5491E20FE061}"/>
                </a:ext>
              </a:extLst>
            </p:cNvPr>
            <p:cNvSpPr/>
            <p:nvPr/>
          </p:nvSpPr>
          <p:spPr>
            <a:xfrm>
              <a:off x="1059785" y="6024985"/>
              <a:ext cx="6821424"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24" name="Flowchart: Process 23">
              <a:extLst>
                <a:ext uri="{FF2B5EF4-FFF2-40B4-BE49-F238E27FC236}">
                  <a16:creationId xmlns:a16="http://schemas.microsoft.com/office/drawing/2014/main" id="{4484471E-AA9D-45B7-AF28-5F7046B04E8B}"/>
                </a:ext>
              </a:extLst>
            </p:cNvPr>
            <p:cNvSpPr/>
            <p:nvPr/>
          </p:nvSpPr>
          <p:spPr>
            <a:xfrm rot="5400000">
              <a:off x="-1495963" y="3388763"/>
              <a:ext cx="5212080"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grpSp>
    </p:spTree>
    <p:extLst>
      <p:ext uri="{BB962C8B-B14F-4D97-AF65-F5344CB8AC3E}">
        <p14:creationId xmlns:p14="http://schemas.microsoft.com/office/powerpoint/2010/main" val="19941589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anim calcmode="lin" valueType="num">
                                      <p:cBhvr>
                                        <p:cTn id="34" dur="1000" fill="hold"/>
                                        <p:tgtEl>
                                          <p:spTgt spid="22"/>
                                        </p:tgtEl>
                                        <p:attrNameLst>
                                          <p:attrName>ppt_x</p:attrName>
                                        </p:attrNameLst>
                                      </p:cBhvr>
                                      <p:tavLst>
                                        <p:tav tm="0">
                                          <p:val>
                                            <p:strVal val="#ppt_x"/>
                                          </p:val>
                                        </p:tav>
                                        <p:tav tm="100000">
                                          <p:val>
                                            <p:strVal val="#ppt_x"/>
                                          </p:val>
                                        </p:tav>
                                      </p:tavLst>
                                    </p:anim>
                                    <p:anim calcmode="lin" valueType="num">
                                      <p:cBhvr>
                                        <p:cTn id="3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3" grpId="0" animBg="1"/>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gradFill flip="none" rotWithShape="1">
            <a:gsLst>
              <a:gs pos="1000">
                <a:srgbClr val="00B0F0">
                  <a:alpha val="74000"/>
                  <a:lumMod val="74000"/>
                </a:srgbClr>
              </a:gs>
              <a:gs pos="100000">
                <a:srgbClr val="002060"/>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1350">
              <a:solidFill>
                <a:prstClr val="white"/>
              </a:solidFill>
            </a:endParaRPr>
          </a:p>
        </p:txBody>
      </p:sp>
      <p:sp>
        <p:nvSpPr>
          <p:cNvPr id="4" name="Oval 3"/>
          <p:cNvSpPr/>
          <p:nvPr/>
        </p:nvSpPr>
        <p:spPr>
          <a:xfrm>
            <a:off x="3044950" y="1901950"/>
            <a:ext cx="3037968" cy="3037968"/>
          </a:xfrm>
          <a:prstGeom prst="ellipse">
            <a:avLst/>
          </a:prstGeom>
          <a:gradFill flip="none" rotWithShape="1">
            <a:gsLst>
              <a:gs pos="25000">
                <a:srgbClr val="FFFF00"/>
              </a:gs>
              <a:gs pos="100000">
                <a:schemeClr val="accent3">
                  <a:lumMod val="75000"/>
                </a:schemeClr>
              </a:gs>
            </a:gsLst>
            <a:lin ang="2700000" scaled="1"/>
            <a:tileRect/>
          </a:gradFill>
          <a:effectLst>
            <a:outerShdw blurRad="127000" dist="76200" sx="103000" sy="103000" algn="l" rotWithShape="0">
              <a:schemeClr val="tx2">
                <a:lumMod val="75000"/>
                <a:lumOff val="25000"/>
                <a:alpha val="58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latinLnBrk="1"/>
            <a:endParaRPr lang="en-US" sz="1350">
              <a:solidFill>
                <a:prstClr val="white"/>
              </a:solidFill>
            </a:endParaRPr>
          </a:p>
        </p:txBody>
      </p:sp>
      <p:sp>
        <p:nvSpPr>
          <p:cNvPr id="5" name="TextBox 4"/>
          <p:cNvSpPr txBox="1"/>
          <p:nvPr/>
        </p:nvSpPr>
        <p:spPr>
          <a:xfrm>
            <a:off x="3350360" y="2970885"/>
            <a:ext cx="2520280" cy="1161857"/>
          </a:xfrm>
          <a:prstGeom prst="rect">
            <a:avLst/>
          </a:prstGeom>
          <a:noFill/>
        </p:spPr>
        <p:txBody>
          <a:bodyPr wrap="square" rtlCol="0">
            <a:spAutoFit/>
          </a:bodyPr>
          <a:lstStyle/>
          <a:p>
            <a:pPr algn="ctr" latinLnBrk="1"/>
            <a:r>
              <a:rPr lang="en-US" sz="2800" b="1" dirty="0">
                <a:solidFill>
                  <a:srgbClr val="000000">
                    <a:lumMod val="95000"/>
                    <a:lumOff val="5000"/>
                  </a:srgbClr>
                </a:solidFill>
              </a:rPr>
              <a:t>Laboratory </a:t>
            </a:r>
          </a:p>
          <a:p>
            <a:pPr algn="ctr" latinLnBrk="1"/>
            <a:r>
              <a:rPr lang="en-US" sz="2800" b="1" dirty="0">
                <a:solidFill>
                  <a:srgbClr val="000000">
                    <a:lumMod val="95000"/>
                    <a:lumOff val="5000"/>
                  </a:srgbClr>
                </a:solidFill>
              </a:rPr>
              <a:t>Investigations</a:t>
            </a:r>
          </a:p>
          <a:p>
            <a:pPr latinLnBrk="1"/>
            <a:r>
              <a:rPr lang="en-US" sz="1350" dirty="0">
                <a:solidFill>
                  <a:srgbClr val="595959"/>
                </a:solidFill>
              </a:rPr>
              <a:t> </a:t>
            </a:r>
          </a:p>
        </p:txBody>
      </p:sp>
      <p:pic>
        <p:nvPicPr>
          <p:cNvPr id="3" name="Picture 2">
            <a:extLst>
              <a:ext uri="{FF2B5EF4-FFF2-40B4-BE49-F238E27FC236}">
                <a16:creationId xmlns:a16="http://schemas.microsoft.com/office/drawing/2014/main" id="{25E38726-8129-4F2D-8CAC-81D52A13B8B2}"/>
              </a:ext>
            </a:extLst>
          </p:cNvPr>
          <p:cNvPicPr>
            <a:picLocks noChangeAspect="1"/>
          </p:cNvPicPr>
          <p:nvPr/>
        </p:nvPicPr>
        <p:blipFill>
          <a:blip r:embed="rId2">
            <a:duotone>
              <a:schemeClr val="accent4">
                <a:shade val="45000"/>
                <a:satMod val="135000"/>
              </a:schemeClr>
              <a:prstClr val="white"/>
            </a:duotone>
          </a:blip>
          <a:stretch>
            <a:fillRect/>
          </a:stretch>
        </p:blipFill>
        <p:spPr>
          <a:xfrm>
            <a:off x="143555" y="374900"/>
            <a:ext cx="1081153" cy="916230"/>
          </a:xfrm>
          <a:prstGeom prst="rect">
            <a:avLst/>
          </a:prstGeom>
        </p:spPr>
      </p:pic>
      <p:pic>
        <p:nvPicPr>
          <p:cNvPr id="7" name="Picture 6">
            <a:extLst>
              <a:ext uri="{FF2B5EF4-FFF2-40B4-BE49-F238E27FC236}">
                <a16:creationId xmlns:a16="http://schemas.microsoft.com/office/drawing/2014/main" id="{455AE785-D3AB-4EB3-B8B4-7C14320EB5BD}"/>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b="18848"/>
          <a:stretch/>
        </p:blipFill>
        <p:spPr>
          <a:xfrm>
            <a:off x="0" y="5451548"/>
            <a:ext cx="1517900" cy="1231811"/>
          </a:xfrm>
          <a:prstGeom prst="rect">
            <a:avLst/>
          </a:prstGeom>
        </p:spPr>
      </p:pic>
      <p:sp>
        <p:nvSpPr>
          <p:cNvPr id="17" name="TextBox 16">
            <a:extLst>
              <a:ext uri="{FF2B5EF4-FFF2-40B4-BE49-F238E27FC236}">
                <a16:creationId xmlns:a16="http://schemas.microsoft.com/office/drawing/2014/main" id="{61499E3A-40A3-4BD4-949E-E11DE8BC6FF0}"/>
              </a:ext>
            </a:extLst>
          </p:cNvPr>
          <p:cNvSpPr txBox="1"/>
          <p:nvPr/>
        </p:nvSpPr>
        <p:spPr>
          <a:xfrm>
            <a:off x="539552" y="2276872"/>
            <a:ext cx="3960440" cy="523220"/>
          </a:xfrm>
          <a:prstGeom prst="rect">
            <a:avLst/>
          </a:prstGeom>
          <a:noFill/>
        </p:spPr>
        <p:txBody>
          <a:bodyPr wrap="square" rtlCol="0">
            <a:spAutoFit/>
          </a:bodyPr>
          <a:lstStyle/>
          <a:p>
            <a:pPr marL="279082" lvl="1" latinLnBrk="1"/>
            <a:r>
              <a:rPr lang="en-US" sz="2800" b="1" dirty="0">
                <a:solidFill>
                  <a:srgbClr val="000000"/>
                </a:solidFill>
                <a:effectLst>
                  <a:outerShdw blurRad="38100" dist="38100" dir="2700000" algn="tl">
                    <a:srgbClr val="000000">
                      <a:alpha val="43137"/>
                    </a:srgbClr>
                  </a:outerShdw>
                </a:effectLst>
              </a:rPr>
              <a:t>1. Percolator leaching</a:t>
            </a:r>
          </a:p>
        </p:txBody>
      </p:sp>
      <p:sp>
        <p:nvSpPr>
          <p:cNvPr id="18" name="TextBox 17">
            <a:extLst>
              <a:ext uri="{FF2B5EF4-FFF2-40B4-BE49-F238E27FC236}">
                <a16:creationId xmlns:a16="http://schemas.microsoft.com/office/drawing/2014/main" id="{1204F581-4413-4328-9818-1BE0F4B1D351}"/>
              </a:ext>
            </a:extLst>
          </p:cNvPr>
          <p:cNvSpPr txBox="1"/>
          <p:nvPr/>
        </p:nvSpPr>
        <p:spPr>
          <a:xfrm>
            <a:off x="539552" y="3068960"/>
            <a:ext cx="4176464" cy="523220"/>
          </a:xfrm>
          <a:prstGeom prst="rect">
            <a:avLst/>
          </a:prstGeom>
          <a:noFill/>
        </p:spPr>
        <p:txBody>
          <a:bodyPr wrap="square" rtlCol="0">
            <a:spAutoFit/>
          </a:bodyPr>
          <a:lstStyle/>
          <a:p>
            <a:pPr marL="279082" lvl="1" latinLnBrk="1"/>
            <a:r>
              <a:rPr lang="en-US" sz="2800" b="1" dirty="0">
                <a:solidFill>
                  <a:srgbClr val="000000"/>
                </a:solidFill>
                <a:effectLst>
                  <a:outerShdw blurRad="38100" dist="38100" dir="2700000" algn="tl">
                    <a:srgbClr val="000000">
                      <a:alpha val="43137"/>
                    </a:srgbClr>
                  </a:outerShdw>
                </a:effectLst>
              </a:rPr>
              <a:t>2. Submerged leaching</a:t>
            </a:r>
          </a:p>
        </p:txBody>
      </p:sp>
      <p:sp>
        <p:nvSpPr>
          <p:cNvPr id="19" name="TextBox 18">
            <a:extLst>
              <a:ext uri="{FF2B5EF4-FFF2-40B4-BE49-F238E27FC236}">
                <a16:creationId xmlns:a16="http://schemas.microsoft.com/office/drawing/2014/main" id="{4D2DE410-1549-454B-965E-59C7CA0266A9}"/>
              </a:ext>
            </a:extLst>
          </p:cNvPr>
          <p:cNvSpPr txBox="1"/>
          <p:nvPr/>
        </p:nvSpPr>
        <p:spPr>
          <a:xfrm>
            <a:off x="539552" y="3861048"/>
            <a:ext cx="3960440" cy="523220"/>
          </a:xfrm>
          <a:prstGeom prst="rect">
            <a:avLst/>
          </a:prstGeom>
          <a:noFill/>
        </p:spPr>
        <p:txBody>
          <a:bodyPr wrap="square" rtlCol="0">
            <a:spAutoFit/>
          </a:bodyPr>
          <a:lstStyle/>
          <a:p>
            <a:pPr marL="279082" lvl="1" latinLnBrk="1"/>
            <a:r>
              <a:rPr lang="en-US" sz="2800" b="1" dirty="0">
                <a:solidFill>
                  <a:srgbClr val="000000"/>
                </a:solidFill>
                <a:effectLst>
                  <a:outerShdw blurRad="38100" dist="38100" dir="2700000" algn="tl">
                    <a:srgbClr val="000000">
                      <a:alpha val="43137"/>
                    </a:srgbClr>
                  </a:outerShdw>
                </a:effectLst>
              </a:rPr>
              <a:t>3. Column leaching</a:t>
            </a:r>
          </a:p>
        </p:txBody>
      </p:sp>
    </p:spTree>
    <p:extLst>
      <p:ext uri="{BB962C8B-B14F-4D97-AF65-F5344CB8AC3E}">
        <p14:creationId xmlns:p14="http://schemas.microsoft.com/office/powerpoint/2010/main" val="13454176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94444E-6 -2.59259E-6 L 0.06702 0.04005 C 0.08108 0.04908 0.10209 0.05394 0.12396 0.05394 C 0.14896 0.05394 0.16893 0.04908 0.18299 0.04005 L 0.25 -2.59259E-6 " pathEditMode="relative" rAng="0" ptsTypes="AAAAA">
                                      <p:cBhvr>
                                        <p:cTn id="6" dur="2000" fill="hold"/>
                                        <p:tgtEl>
                                          <p:spTgt spid="4"/>
                                        </p:tgtEl>
                                        <p:attrNameLst>
                                          <p:attrName>ppt_x</p:attrName>
                                          <p:attrName>ppt_y</p:attrName>
                                        </p:attrNameLst>
                                      </p:cBhvr>
                                      <p:rCtr x="12500" y="2685"/>
                                    </p:animMotion>
                                  </p:childTnLst>
                                </p:cTn>
                              </p:par>
                              <p:par>
                                <p:cTn id="7" presetID="37" presetClass="path" presetSubtype="0" accel="50000" decel="50000" fill="hold" grpId="0" nodeType="withEffect">
                                  <p:stCondLst>
                                    <p:cond delay="0"/>
                                  </p:stCondLst>
                                  <p:childTnLst>
                                    <p:animMotion origin="layout" path="M 0 0 L -0.06267 -0.02477 C -0.07569 -0.03056 -0.09531 -0.03333 -0.1158 -0.03333 C -0.13906 -0.03333 -0.15781 -0.03056 -0.17083 -0.02477 L -0.23333 0 " pathEditMode="relative" rAng="0" ptsTypes="AAAAA">
                                      <p:cBhvr>
                                        <p:cTn id="8" dur="2000" fill="hold"/>
                                        <p:tgtEl>
                                          <p:spTgt spid="2"/>
                                        </p:tgtEl>
                                        <p:attrNameLst>
                                          <p:attrName>ppt_x</p:attrName>
                                          <p:attrName>ppt_y</p:attrName>
                                        </p:attrNameLst>
                                      </p:cBhvr>
                                      <p:rCtr x="-11667" y="-1667"/>
                                    </p:animMotion>
                                  </p:childTnLst>
                                </p:cTn>
                              </p:par>
                              <p:par>
                                <p:cTn id="9" presetID="37" presetClass="path" presetSubtype="0" accel="50000" decel="50000" fill="hold" nodeType="withEffect">
                                  <p:stCondLst>
                                    <p:cond delay="0"/>
                                  </p:stCondLst>
                                  <p:childTnLst>
                                    <p:animMotion origin="layout" path="M 1.11111E-6 -3.33333E-6 L 0.06701 0.04005 C 0.08108 0.04908 0.10208 0.05394 0.12396 0.05394 C 0.14896 0.05394 0.16892 0.04908 0.18299 0.04005 L 0.25 -3.33333E-6 " pathEditMode="relative" rAng="0" ptsTypes="AAAAA">
                                      <p:cBhvr>
                                        <p:cTn id="10" dur="2000" fill="hold"/>
                                        <p:tgtEl>
                                          <p:spTgt spid="5">
                                            <p:txEl>
                                              <p:pRg st="0" end="0"/>
                                            </p:txEl>
                                          </p:spTgt>
                                        </p:tgtEl>
                                        <p:attrNameLst>
                                          <p:attrName>ppt_x</p:attrName>
                                          <p:attrName>ppt_y</p:attrName>
                                        </p:attrNameLst>
                                      </p:cBhvr>
                                      <p:rCtr x="12500" y="2685"/>
                                    </p:animMotion>
                                  </p:childTnLst>
                                </p:cTn>
                              </p:par>
                              <p:par>
                                <p:cTn id="11" presetID="37" presetClass="path" presetSubtype="0" accel="50000" decel="50000" fill="hold" nodeType="withEffect">
                                  <p:stCondLst>
                                    <p:cond delay="0"/>
                                  </p:stCondLst>
                                  <p:childTnLst>
                                    <p:animMotion origin="layout" path="M 2.22222E-6 -1.85185E-6 L 0.06701 0.04005 C 0.08107 0.04908 0.10208 0.05394 0.12396 0.05394 C 0.14896 0.05394 0.16892 0.04908 0.18298 0.04005 L 0.25 -1.85185E-6 " pathEditMode="relative" rAng="0" ptsTypes="AAAAA">
                                      <p:cBhvr>
                                        <p:cTn id="12" dur="2000" fill="hold"/>
                                        <p:tgtEl>
                                          <p:spTgt spid="5">
                                            <p:txEl>
                                              <p:pRg st="1" end="1"/>
                                            </p:txEl>
                                          </p:spTgt>
                                        </p:tgtEl>
                                        <p:attrNameLst>
                                          <p:attrName>ppt_x</p:attrName>
                                          <p:attrName>ppt_y</p:attrName>
                                        </p:attrNameLst>
                                      </p:cBhvr>
                                      <p:rCtr x="12500" y="2685"/>
                                    </p:animMotion>
                                  </p:childTnLst>
                                </p:cTn>
                              </p:par>
                              <p:par>
                                <p:cTn id="13" presetID="37" presetClass="path" presetSubtype="0" accel="50000" decel="50000" fill="hold" nodeType="withEffect">
                                  <p:stCondLst>
                                    <p:cond delay="0"/>
                                  </p:stCondLst>
                                  <p:childTnLst>
                                    <p:animMotion origin="layout" path="M 3.61111E-6 3.33333E-6 L 0.06701 0.04004 C 0.08107 0.04907 0.10208 0.05393 0.12395 0.05393 C 0.14895 0.05393 0.16892 0.04907 0.18298 0.04004 L 0.25 3.33333E-6 " pathEditMode="relative" rAng="0" ptsTypes="AAAAA">
                                      <p:cBhvr>
                                        <p:cTn id="14" dur="2000" fill="hold"/>
                                        <p:tgtEl>
                                          <p:spTgt spid="5">
                                            <p:txEl>
                                              <p:pRg st="2" end="2"/>
                                            </p:txEl>
                                          </p:spTgt>
                                        </p:tgtEl>
                                        <p:attrNameLst>
                                          <p:attrName>ppt_x</p:attrName>
                                          <p:attrName>ppt_y</p:attrName>
                                        </p:attrNameLst>
                                      </p:cBhvr>
                                      <p:rCtr x="12500" y="2685"/>
                                    </p:animMotion>
                                  </p:childTnLst>
                                </p:cTn>
                              </p:par>
                              <p:par>
                                <p:cTn id="15" presetID="42" presetClass="entr" presetSubtype="0" fill="hold"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1000"/>
                                        <p:tgtEl>
                                          <p:spTgt spid="17">
                                            <p:txEl>
                                              <p:pRg st="0" end="0"/>
                                            </p:txEl>
                                          </p:spTgt>
                                        </p:tgtEl>
                                      </p:cBhvr>
                                    </p:animEffect>
                                    <p:anim calcmode="lin" valueType="num">
                                      <p:cBhvr>
                                        <p:cTn id="1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1000"/>
                                        <p:tgtEl>
                                          <p:spTgt spid="18">
                                            <p:txEl>
                                              <p:pRg st="0" end="0"/>
                                            </p:txEl>
                                          </p:spTgt>
                                        </p:tgtEl>
                                      </p:cBhvr>
                                    </p:animEffect>
                                    <p:anim calcmode="lin" valueType="num">
                                      <p:cBhvr>
                                        <p:cTn id="24"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1000"/>
                                        <p:tgtEl>
                                          <p:spTgt spid="19">
                                            <p:txEl>
                                              <p:pRg st="0" end="0"/>
                                            </p:txEl>
                                          </p:spTgt>
                                        </p:tgtEl>
                                      </p:cBhvr>
                                    </p:animEffect>
                                    <p:anim calcmode="lin" valueType="num">
                                      <p:cBhvr>
                                        <p:cTn id="30"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100000">
              <a:srgbClr val="00B050">
                <a:alpha val="50000"/>
              </a:srgbClr>
            </a:gs>
            <a:gs pos="0">
              <a:schemeClr val="accent5">
                <a:lumMod val="75000"/>
                <a:alpha val="50000"/>
              </a:schemeClr>
            </a:gs>
          </a:gsLst>
          <a:lin ang="27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32CADD-6CE9-4E89-9EA9-83F8BFB65838}"/>
              </a:ext>
            </a:extLst>
          </p:cNvPr>
          <p:cNvSpPr/>
          <p:nvPr/>
        </p:nvSpPr>
        <p:spPr>
          <a:xfrm>
            <a:off x="0" y="0"/>
            <a:ext cx="9144000" cy="6858000"/>
          </a:xfrm>
          <a:prstGeom prst="rect">
            <a:avLst/>
          </a:prstGeom>
          <a:gradFill flip="none" rotWithShape="1">
            <a:gsLst>
              <a:gs pos="0">
                <a:srgbClr val="7030A0"/>
              </a:gs>
              <a:gs pos="100000">
                <a:srgbClr val="002060">
                  <a:lumMod val="3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8" name="Oval 7">
            <a:extLst>
              <a:ext uri="{FF2B5EF4-FFF2-40B4-BE49-F238E27FC236}">
                <a16:creationId xmlns:a16="http://schemas.microsoft.com/office/drawing/2014/main" id="{1B33F084-2608-454C-9666-0F1327F81BE5}"/>
              </a:ext>
            </a:extLst>
          </p:cNvPr>
          <p:cNvSpPr/>
          <p:nvPr/>
        </p:nvSpPr>
        <p:spPr>
          <a:xfrm>
            <a:off x="2612571" y="1714500"/>
            <a:ext cx="3216066" cy="322878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10" name="Oval 9">
            <a:extLst>
              <a:ext uri="{FF2B5EF4-FFF2-40B4-BE49-F238E27FC236}">
                <a16:creationId xmlns:a16="http://schemas.microsoft.com/office/drawing/2014/main" id="{6198B24E-B84F-418A-9D0A-4A4E9714835B}"/>
              </a:ext>
            </a:extLst>
          </p:cNvPr>
          <p:cNvSpPr/>
          <p:nvPr/>
        </p:nvSpPr>
        <p:spPr>
          <a:xfrm rot="14306658">
            <a:off x="3539702" y="170040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6" name="Oval 15">
            <a:extLst>
              <a:ext uri="{FF2B5EF4-FFF2-40B4-BE49-F238E27FC236}">
                <a16:creationId xmlns:a16="http://schemas.microsoft.com/office/drawing/2014/main" id="{63275B70-133A-4133-BE33-DC8E17F40DE6}"/>
              </a:ext>
            </a:extLst>
          </p:cNvPr>
          <p:cNvSpPr/>
          <p:nvPr/>
        </p:nvSpPr>
        <p:spPr>
          <a:xfrm rot="14306658">
            <a:off x="3694823" y="2222923"/>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7" name="Oval 16">
            <a:extLst>
              <a:ext uri="{FF2B5EF4-FFF2-40B4-BE49-F238E27FC236}">
                <a16:creationId xmlns:a16="http://schemas.microsoft.com/office/drawing/2014/main" id="{B5EF06D3-540F-45F7-A57F-0FE0D7723038}"/>
              </a:ext>
            </a:extLst>
          </p:cNvPr>
          <p:cNvSpPr/>
          <p:nvPr/>
        </p:nvSpPr>
        <p:spPr>
          <a:xfrm rot="14306658">
            <a:off x="3049844" y="2443200"/>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8" name="Oval 17">
            <a:extLst>
              <a:ext uri="{FF2B5EF4-FFF2-40B4-BE49-F238E27FC236}">
                <a16:creationId xmlns:a16="http://schemas.microsoft.com/office/drawing/2014/main" id="{723456FA-C861-4473-A877-49619E21674F}"/>
              </a:ext>
            </a:extLst>
          </p:cNvPr>
          <p:cNvSpPr/>
          <p:nvPr/>
        </p:nvSpPr>
        <p:spPr>
          <a:xfrm rot="14306658">
            <a:off x="3686659" y="152863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9" name="Oval 18">
            <a:extLst>
              <a:ext uri="{FF2B5EF4-FFF2-40B4-BE49-F238E27FC236}">
                <a16:creationId xmlns:a16="http://schemas.microsoft.com/office/drawing/2014/main" id="{1AB004F1-1C7B-413B-ADE6-AB4B098F26AD}"/>
              </a:ext>
            </a:extLst>
          </p:cNvPr>
          <p:cNvSpPr/>
          <p:nvPr/>
        </p:nvSpPr>
        <p:spPr>
          <a:xfrm rot="14306658">
            <a:off x="2682452" y="1594115"/>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9" name="Oval 8">
            <a:extLst>
              <a:ext uri="{FF2B5EF4-FFF2-40B4-BE49-F238E27FC236}">
                <a16:creationId xmlns:a16="http://schemas.microsoft.com/office/drawing/2014/main" id="{BCF4A4D4-3F05-4F5E-BCA8-C95ABDBD23EF}"/>
              </a:ext>
            </a:extLst>
          </p:cNvPr>
          <p:cNvSpPr/>
          <p:nvPr/>
        </p:nvSpPr>
        <p:spPr>
          <a:xfrm>
            <a:off x="3114675" y="1971676"/>
            <a:ext cx="3276581" cy="3209771"/>
          </a:xfrm>
          <a:prstGeom prst="ellipse">
            <a:avLst/>
          </a:prstGeom>
          <a:gradFill>
            <a:gsLst>
              <a:gs pos="0">
                <a:schemeClr val="accent2">
                  <a:lumMod val="66000"/>
                  <a:alpha val="82000"/>
                </a:schemeClr>
              </a:gs>
              <a:gs pos="100000">
                <a:srgbClr val="FFFF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20" name="TextBox 19">
            <a:extLst>
              <a:ext uri="{FF2B5EF4-FFF2-40B4-BE49-F238E27FC236}">
                <a16:creationId xmlns:a16="http://schemas.microsoft.com/office/drawing/2014/main" id="{2622365E-207F-43D2-B930-7C001D97F70D}"/>
              </a:ext>
            </a:extLst>
          </p:cNvPr>
          <p:cNvSpPr txBox="1"/>
          <p:nvPr/>
        </p:nvSpPr>
        <p:spPr>
          <a:xfrm>
            <a:off x="3203849" y="2780929"/>
            <a:ext cx="3038817" cy="1615827"/>
          </a:xfrm>
          <a:prstGeom prst="rect">
            <a:avLst/>
          </a:prstGeom>
          <a:noFill/>
          <a:ln>
            <a:noFill/>
          </a:ln>
        </p:spPr>
        <p:txBody>
          <a:bodyPr wrap="square" rtlCol="0">
            <a:spAutoFit/>
          </a:bodyPr>
          <a:lstStyle/>
          <a:p>
            <a:pPr algn="ctr" defTabSz="342900" latinLnBrk="1"/>
            <a:r>
              <a:rPr lang="en-US" sz="4950" dirty="0">
                <a:solidFill>
                  <a:srgbClr val="002060"/>
                </a:solidFill>
                <a:latin typeface="Footlight MT Light" panose="0204060206030A020304" pitchFamily="18" charset="0"/>
              </a:rPr>
              <a:t>Percolator leaching</a:t>
            </a:r>
          </a:p>
        </p:txBody>
      </p:sp>
    </p:spTree>
    <p:extLst>
      <p:ext uri="{BB962C8B-B14F-4D97-AF65-F5344CB8AC3E}">
        <p14:creationId xmlns:p14="http://schemas.microsoft.com/office/powerpoint/2010/main" val="29692645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000" fill="hold"/>
                                        <p:tgtEl>
                                          <p:spTgt spid="20"/>
                                        </p:tgtEl>
                                        <p:attrNameLst>
                                          <p:attrName>ppt_w</p:attrName>
                                        </p:attrNameLst>
                                      </p:cBhvr>
                                      <p:tavLst>
                                        <p:tav tm="0">
                                          <p:val>
                                            <p:fltVal val="0"/>
                                          </p:val>
                                        </p:tav>
                                        <p:tav tm="100000">
                                          <p:val>
                                            <p:strVal val="#ppt_w"/>
                                          </p:val>
                                        </p:tav>
                                      </p:tavLst>
                                    </p:anim>
                                    <p:anim calcmode="lin" valueType="num">
                                      <p:cBhvr>
                                        <p:cTn id="50" dur="1000" fill="hold"/>
                                        <p:tgtEl>
                                          <p:spTgt spid="20"/>
                                        </p:tgtEl>
                                        <p:attrNameLst>
                                          <p:attrName>ppt_h</p:attrName>
                                        </p:attrNameLst>
                                      </p:cBhvr>
                                      <p:tavLst>
                                        <p:tav tm="0">
                                          <p:val>
                                            <p:fltVal val="0"/>
                                          </p:val>
                                        </p:tav>
                                        <p:tav tm="100000">
                                          <p:val>
                                            <p:strVal val="#ppt_h"/>
                                          </p:val>
                                        </p:tav>
                                      </p:tavLst>
                                    </p:anim>
                                    <p:anim calcmode="lin" valueType="num">
                                      <p:cBhvr>
                                        <p:cTn id="51" dur="1000" fill="hold"/>
                                        <p:tgtEl>
                                          <p:spTgt spid="20"/>
                                        </p:tgtEl>
                                        <p:attrNameLst>
                                          <p:attrName>style.rotation</p:attrName>
                                        </p:attrNameLst>
                                      </p:cBhvr>
                                      <p:tavLst>
                                        <p:tav tm="0">
                                          <p:val>
                                            <p:fltVal val="90"/>
                                          </p:val>
                                        </p:tav>
                                        <p:tav tm="100000">
                                          <p:val>
                                            <p:fltVal val="0"/>
                                          </p:val>
                                        </p:tav>
                                      </p:tavLst>
                                    </p:anim>
                                    <p:animEffect transition="in" filter="fade">
                                      <p:cBhvr>
                                        <p:cTn id="5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animBg="1"/>
      <p:bldP spid="17" grpId="0" animBg="1"/>
      <p:bldP spid="18" grpId="0" animBg="1"/>
      <p:bldP spid="19" grpId="0" animBg="1"/>
      <p:bldP spid="9" grpId="0" animBg="1"/>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100000">
              <a:srgbClr val="00B050">
                <a:alpha val="50000"/>
              </a:srgbClr>
            </a:gs>
            <a:gs pos="0">
              <a:schemeClr val="accent5">
                <a:lumMod val="75000"/>
                <a:alpha val="50000"/>
              </a:schemeClr>
            </a:gs>
          </a:gsLst>
          <a:lin ang="27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32CADD-6CE9-4E89-9EA9-83F8BFB65838}"/>
              </a:ext>
            </a:extLst>
          </p:cNvPr>
          <p:cNvSpPr/>
          <p:nvPr/>
        </p:nvSpPr>
        <p:spPr>
          <a:xfrm>
            <a:off x="0" y="0"/>
            <a:ext cx="9144000" cy="6858000"/>
          </a:xfrm>
          <a:prstGeom prst="rect">
            <a:avLst/>
          </a:prstGeom>
          <a:gradFill flip="none" rotWithShape="1">
            <a:gsLst>
              <a:gs pos="0">
                <a:srgbClr val="7030A0"/>
              </a:gs>
              <a:gs pos="100000">
                <a:srgbClr val="002060">
                  <a:lumMod val="3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8" name="Oval 7">
            <a:extLst>
              <a:ext uri="{FF2B5EF4-FFF2-40B4-BE49-F238E27FC236}">
                <a16:creationId xmlns:a16="http://schemas.microsoft.com/office/drawing/2014/main" id="{1B33F084-2608-454C-9666-0F1327F81BE5}"/>
              </a:ext>
            </a:extLst>
          </p:cNvPr>
          <p:cNvSpPr/>
          <p:nvPr/>
        </p:nvSpPr>
        <p:spPr>
          <a:xfrm>
            <a:off x="2612571" y="1714500"/>
            <a:ext cx="3216066" cy="322878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10" name="Oval 9">
            <a:extLst>
              <a:ext uri="{FF2B5EF4-FFF2-40B4-BE49-F238E27FC236}">
                <a16:creationId xmlns:a16="http://schemas.microsoft.com/office/drawing/2014/main" id="{6198B24E-B84F-418A-9D0A-4A4E9714835B}"/>
              </a:ext>
            </a:extLst>
          </p:cNvPr>
          <p:cNvSpPr/>
          <p:nvPr/>
        </p:nvSpPr>
        <p:spPr>
          <a:xfrm rot="14306658">
            <a:off x="3539702" y="170040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6" name="Oval 15">
            <a:extLst>
              <a:ext uri="{FF2B5EF4-FFF2-40B4-BE49-F238E27FC236}">
                <a16:creationId xmlns:a16="http://schemas.microsoft.com/office/drawing/2014/main" id="{63275B70-133A-4133-BE33-DC8E17F40DE6}"/>
              </a:ext>
            </a:extLst>
          </p:cNvPr>
          <p:cNvSpPr/>
          <p:nvPr/>
        </p:nvSpPr>
        <p:spPr>
          <a:xfrm rot="14306658">
            <a:off x="3694823" y="2222923"/>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7" name="Oval 16">
            <a:extLst>
              <a:ext uri="{FF2B5EF4-FFF2-40B4-BE49-F238E27FC236}">
                <a16:creationId xmlns:a16="http://schemas.microsoft.com/office/drawing/2014/main" id="{B5EF06D3-540F-45F7-A57F-0FE0D7723038}"/>
              </a:ext>
            </a:extLst>
          </p:cNvPr>
          <p:cNvSpPr/>
          <p:nvPr/>
        </p:nvSpPr>
        <p:spPr>
          <a:xfrm rot="14306658">
            <a:off x="3049844" y="2443200"/>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8" name="Oval 17">
            <a:extLst>
              <a:ext uri="{FF2B5EF4-FFF2-40B4-BE49-F238E27FC236}">
                <a16:creationId xmlns:a16="http://schemas.microsoft.com/office/drawing/2014/main" id="{723456FA-C861-4473-A877-49619E21674F}"/>
              </a:ext>
            </a:extLst>
          </p:cNvPr>
          <p:cNvSpPr/>
          <p:nvPr/>
        </p:nvSpPr>
        <p:spPr>
          <a:xfrm rot="14306658">
            <a:off x="3686659" y="152863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9" name="Oval 18">
            <a:extLst>
              <a:ext uri="{FF2B5EF4-FFF2-40B4-BE49-F238E27FC236}">
                <a16:creationId xmlns:a16="http://schemas.microsoft.com/office/drawing/2014/main" id="{1AB004F1-1C7B-413B-ADE6-AB4B098F26AD}"/>
              </a:ext>
            </a:extLst>
          </p:cNvPr>
          <p:cNvSpPr/>
          <p:nvPr/>
        </p:nvSpPr>
        <p:spPr>
          <a:xfrm rot="14306658">
            <a:off x="2682452" y="1594115"/>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9" name="Oval 8">
            <a:extLst>
              <a:ext uri="{FF2B5EF4-FFF2-40B4-BE49-F238E27FC236}">
                <a16:creationId xmlns:a16="http://schemas.microsoft.com/office/drawing/2014/main" id="{BCF4A4D4-3F05-4F5E-BCA8-C95ABDBD23EF}"/>
              </a:ext>
            </a:extLst>
          </p:cNvPr>
          <p:cNvSpPr/>
          <p:nvPr/>
        </p:nvSpPr>
        <p:spPr>
          <a:xfrm>
            <a:off x="3114675" y="1971676"/>
            <a:ext cx="3276581" cy="3209771"/>
          </a:xfrm>
          <a:prstGeom prst="ellipse">
            <a:avLst/>
          </a:prstGeom>
          <a:gradFill>
            <a:gsLst>
              <a:gs pos="0">
                <a:schemeClr val="accent2">
                  <a:lumMod val="66000"/>
                  <a:alpha val="82000"/>
                </a:schemeClr>
              </a:gs>
              <a:gs pos="100000">
                <a:srgbClr val="FFFF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20" name="TextBox 19">
            <a:extLst>
              <a:ext uri="{FF2B5EF4-FFF2-40B4-BE49-F238E27FC236}">
                <a16:creationId xmlns:a16="http://schemas.microsoft.com/office/drawing/2014/main" id="{2622365E-207F-43D2-B930-7C001D97F70D}"/>
              </a:ext>
            </a:extLst>
          </p:cNvPr>
          <p:cNvSpPr txBox="1"/>
          <p:nvPr/>
        </p:nvSpPr>
        <p:spPr>
          <a:xfrm>
            <a:off x="3203849" y="2780929"/>
            <a:ext cx="3038817" cy="1615827"/>
          </a:xfrm>
          <a:prstGeom prst="rect">
            <a:avLst/>
          </a:prstGeom>
          <a:noFill/>
          <a:ln>
            <a:noFill/>
          </a:ln>
        </p:spPr>
        <p:txBody>
          <a:bodyPr wrap="square" rtlCol="0">
            <a:spAutoFit/>
          </a:bodyPr>
          <a:lstStyle/>
          <a:p>
            <a:pPr algn="ctr" defTabSz="342900" latinLnBrk="1"/>
            <a:r>
              <a:rPr lang="en-US" sz="4950" dirty="0">
                <a:solidFill>
                  <a:srgbClr val="002060"/>
                </a:solidFill>
                <a:latin typeface="Footlight MT Light" panose="0204060206030A020304" pitchFamily="18" charset="0"/>
              </a:rPr>
              <a:t>Percolator leaching</a:t>
            </a:r>
          </a:p>
        </p:txBody>
      </p:sp>
      <p:sp>
        <p:nvSpPr>
          <p:cNvPr id="2" name="TextBox 1">
            <a:extLst>
              <a:ext uri="{FF2B5EF4-FFF2-40B4-BE49-F238E27FC236}">
                <a16:creationId xmlns:a16="http://schemas.microsoft.com/office/drawing/2014/main" id="{625DC541-3CA1-434C-A10E-264015A1D0B7}"/>
              </a:ext>
            </a:extLst>
          </p:cNvPr>
          <p:cNvSpPr txBox="1"/>
          <p:nvPr/>
        </p:nvSpPr>
        <p:spPr>
          <a:xfrm>
            <a:off x="251520" y="1988841"/>
            <a:ext cx="4879280" cy="1200329"/>
          </a:xfrm>
          <a:prstGeom prst="rect">
            <a:avLst/>
          </a:prstGeom>
          <a:noFill/>
        </p:spPr>
        <p:txBody>
          <a:bodyPr wrap="square" rtlCol="0">
            <a:spAutoFit/>
          </a:bodyPr>
          <a:lstStyle/>
          <a:p>
            <a:pPr marL="342900" indent="-342900" latinLnBrk="1">
              <a:buFont typeface="Wingdings" panose="05000000000000000000" pitchFamily="2" charset="2"/>
              <a:buChar char="§"/>
            </a:pPr>
            <a:r>
              <a:rPr lang="en-US" sz="2400" b="1" dirty="0">
                <a:solidFill>
                  <a:prstClr val="white"/>
                </a:solidFill>
                <a:effectLst>
                  <a:outerShdw blurRad="38100" dist="38100" dir="2700000" algn="tl">
                    <a:srgbClr val="000000">
                      <a:alpha val="43137"/>
                    </a:srgbClr>
                  </a:outerShdw>
                </a:effectLst>
                <a:cs typeface="Times New Roman" panose="02020603050405020304" pitchFamily="18" charset="0"/>
              </a:rPr>
              <a:t>The first experiment on bacterial   leaching were carried out in           air-lift percolators.</a:t>
            </a:r>
          </a:p>
        </p:txBody>
      </p:sp>
      <p:sp>
        <p:nvSpPr>
          <p:cNvPr id="12" name="TextBox 11">
            <a:extLst>
              <a:ext uri="{FF2B5EF4-FFF2-40B4-BE49-F238E27FC236}">
                <a16:creationId xmlns:a16="http://schemas.microsoft.com/office/drawing/2014/main" id="{F57DA767-0951-45E4-A63B-39541938A82C}"/>
              </a:ext>
            </a:extLst>
          </p:cNvPr>
          <p:cNvSpPr txBox="1"/>
          <p:nvPr/>
        </p:nvSpPr>
        <p:spPr>
          <a:xfrm>
            <a:off x="251520" y="3356993"/>
            <a:ext cx="4824536" cy="1200329"/>
          </a:xfrm>
          <a:prstGeom prst="rect">
            <a:avLst/>
          </a:prstGeom>
          <a:noFill/>
        </p:spPr>
        <p:txBody>
          <a:bodyPr wrap="square" rtlCol="0">
            <a:spAutoFit/>
          </a:bodyPr>
          <a:lstStyle/>
          <a:p>
            <a:pPr marL="342900" indent="-342900" latinLnBrk="1">
              <a:buFont typeface="Wingdings" panose="05000000000000000000" pitchFamily="2" charset="2"/>
              <a:buChar char="§"/>
            </a:pPr>
            <a:r>
              <a:rPr lang="en-US" sz="2400" b="1" dirty="0">
                <a:solidFill>
                  <a:prstClr val="white"/>
                </a:solidFill>
                <a:effectLst>
                  <a:outerShdw blurRad="38100" dist="38100" dir="2700000" algn="tl">
                    <a:srgbClr val="000000">
                      <a:alpha val="43137"/>
                    </a:srgbClr>
                  </a:outerShdw>
                </a:effectLst>
                <a:cs typeface="Times New Roman" panose="02020603050405020304" pitchFamily="18" charset="0"/>
              </a:rPr>
              <a:t>The percolator consists of a glass tube provided in its bottom part with a </a:t>
            </a:r>
            <a:r>
              <a:rPr lang="en-US" sz="2400" b="1" dirty="0" err="1">
                <a:solidFill>
                  <a:prstClr val="white"/>
                </a:solidFill>
                <a:effectLst>
                  <a:outerShdw blurRad="38100" dist="38100" dir="2700000" algn="tl">
                    <a:srgbClr val="000000">
                      <a:alpha val="43137"/>
                    </a:srgbClr>
                  </a:outerShdw>
                </a:effectLst>
                <a:cs typeface="Times New Roman" panose="02020603050405020304" pitchFamily="18" charset="0"/>
              </a:rPr>
              <a:t>sieveplate</a:t>
            </a:r>
            <a:r>
              <a:rPr lang="en-US" sz="2400" b="1" dirty="0">
                <a:solidFill>
                  <a:prstClr val="white"/>
                </a:solidFill>
                <a:effectLst>
                  <a:outerShdw blurRad="38100" dist="38100" dir="2700000" algn="tl">
                    <a:srgbClr val="000000">
                      <a:alpha val="43137"/>
                    </a:srgbClr>
                  </a:outerShdw>
                </a:effectLst>
                <a:cs typeface="Times New Roman" panose="02020603050405020304" pitchFamily="18" charset="0"/>
              </a:rPr>
              <a:t>. (simplest case)</a:t>
            </a:r>
          </a:p>
        </p:txBody>
      </p:sp>
    </p:spTree>
    <p:extLst>
      <p:ext uri="{BB962C8B-B14F-4D97-AF65-F5344CB8AC3E}">
        <p14:creationId xmlns:p14="http://schemas.microsoft.com/office/powerpoint/2010/main" val="1748496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fill="hold" grpId="0" nodeType="clickEffect">
                                  <p:stCondLst>
                                    <p:cond delay="0"/>
                                  </p:stCondLst>
                                  <p:childTnLst>
                                    <p:animMotion origin="layout" path="M 0 0 L 0.067 0.04 C 0.081 0.049 0.102 0.054 0.124 0.054 C 0.149 0.054 0.169 0.049 0.183 0.04 L 0.25 0 E" pathEditMode="relative" ptsTypes="">
                                      <p:cBhvr>
                                        <p:cTn id="6" dur="2000" fill="hold"/>
                                        <p:tgtEl>
                                          <p:spTgt spid="8"/>
                                        </p:tgtEl>
                                        <p:attrNameLst>
                                          <p:attrName>ppt_x</p:attrName>
                                          <p:attrName>ppt_y</p:attrName>
                                        </p:attrNameLst>
                                      </p:cBhvr>
                                    </p:animMotion>
                                  </p:childTnLst>
                                </p:cTn>
                              </p:par>
                              <p:par>
                                <p:cTn id="7"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8" dur="2000" fill="hold"/>
                                        <p:tgtEl>
                                          <p:spTgt spid="10"/>
                                        </p:tgtEl>
                                        <p:attrNameLst>
                                          <p:attrName>ppt_x</p:attrName>
                                          <p:attrName>ppt_y</p:attrName>
                                        </p:attrNameLst>
                                      </p:cBhvr>
                                    </p:animMotion>
                                  </p:childTnLst>
                                </p:cTn>
                              </p:par>
                              <p:par>
                                <p:cTn id="9"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0" dur="2000" fill="hold"/>
                                        <p:tgtEl>
                                          <p:spTgt spid="16"/>
                                        </p:tgtEl>
                                        <p:attrNameLst>
                                          <p:attrName>ppt_x</p:attrName>
                                          <p:attrName>ppt_y</p:attrName>
                                        </p:attrNameLst>
                                      </p:cBhvr>
                                    </p:animMotion>
                                  </p:childTnLst>
                                </p:cTn>
                              </p:par>
                              <p:par>
                                <p:cTn id="11"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2" dur="2000" fill="hold"/>
                                        <p:tgtEl>
                                          <p:spTgt spid="17"/>
                                        </p:tgtEl>
                                        <p:attrNameLst>
                                          <p:attrName>ppt_x</p:attrName>
                                          <p:attrName>ppt_y</p:attrName>
                                        </p:attrNameLst>
                                      </p:cBhvr>
                                    </p:animMotion>
                                  </p:childTnLst>
                                </p:cTn>
                              </p:par>
                              <p:par>
                                <p:cTn id="13"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4" dur="2000" fill="hold"/>
                                        <p:tgtEl>
                                          <p:spTgt spid="18"/>
                                        </p:tgtEl>
                                        <p:attrNameLst>
                                          <p:attrName>ppt_x</p:attrName>
                                          <p:attrName>ppt_y</p:attrName>
                                        </p:attrNameLst>
                                      </p:cBhvr>
                                    </p:animMotion>
                                  </p:childTnLst>
                                </p:cTn>
                              </p:par>
                              <p:par>
                                <p:cTn id="15"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6" dur="2000" fill="hold"/>
                                        <p:tgtEl>
                                          <p:spTgt spid="19"/>
                                        </p:tgtEl>
                                        <p:attrNameLst>
                                          <p:attrName>ppt_x</p:attrName>
                                          <p:attrName>ppt_y</p:attrName>
                                        </p:attrNameLst>
                                      </p:cBhvr>
                                    </p:animMotion>
                                  </p:childTnLst>
                                </p:cTn>
                              </p:par>
                              <p:par>
                                <p:cTn id="17"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8" dur="2000" fill="hold"/>
                                        <p:tgtEl>
                                          <p:spTgt spid="9"/>
                                        </p:tgtEl>
                                        <p:attrNameLst>
                                          <p:attrName>ppt_x</p:attrName>
                                          <p:attrName>ppt_y</p:attrName>
                                        </p:attrNameLst>
                                      </p:cBhvr>
                                    </p:animMotion>
                                  </p:childTnLst>
                                </p:cTn>
                              </p:par>
                              <p:par>
                                <p:cTn id="19"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20" dur="2000" fill="hold"/>
                                        <p:tgtEl>
                                          <p:spTgt spid="20"/>
                                        </p:tgtEl>
                                        <p:attrNameLst>
                                          <p:attrName>ppt_x</p:attrName>
                                          <p:attrName>ppt_y</p:attrName>
                                        </p:attrNameLst>
                                      </p:cBhvr>
                                    </p:animMotion>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animBg="1"/>
      <p:bldP spid="17" grpId="0" animBg="1"/>
      <p:bldP spid="18" grpId="0" animBg="1"/>
      <p:bldP spid="19" grpId="0" animBg="1"/>
      <p:bldP spid="9" grpId="0" animBg="1"/>
      <p:bldP spid="20" grpId="0"/>
      <p:bldP spid="2"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1FA9D3AF-FC8C-4516-8096-5E4A463A4ECF}"/>
              </a:ext>
            </a:extLst>
          </p:cNvPr>
          <p:cNvSpPr/>
          <p:nvPr/>
        </p:nvSpPr>
        <p:spPr>
          <a:xfrm>
            <a:off x="0" y="0"/>
            <a:ext cx="9144000" cy="6858000"/>
          </a:xfrm>
          <a:prstGeom prst="flowChartProcess">
            <a:avLst/>
          </a:prstGeom>
          <a:solidFill>
            <a:srgbClr val="1B44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a:solidFill>
                <a:prstClr val="white"/>
              </a:solidFill>
            </a:endParaRPr>
          </a:p>
        </p:txBody>
      </p:sp>
      <p:pic>
        <p:nvPicPr>
          <p:cNvPr id="6" name="Picture 5">
            <a:extLst>
              <a:ext uri="{FF2B5EF4-FFF2-40B4-BE49-F238E27FC236}">
                <a16:creationId xmlns:a16="http://schemas.microsoft.com/office/drawing/2014/main" id="{728C4170-FE37-477A-BFC6-AE20517BAA37}"/>
              </a:ext>
            </a:extLst>
          </p:cNvPr>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r="968" b="16416"/>
          <a:stretch/>
        </p:blipFill>
        <p:spPr>
          <a:xfrm>
            <a:off x="8120201" y="69490"/>
            <a:ext cx="1023799" cy="864096"/>
          </a:xfrm>
          <a:prstGeom prst="rect">
            <a:avLst/>
          </a:prstGeom>
        </p:spPr>
      </p:pic>
      <p:pic>
        <p:nvPicPr>
          <p:cNvPr id="7" name="Picture 6">
            <a:extLst>
              <a:ext uri="{FF2B5EF4-FFF2-40B4-BE49-F238E27FC236}">
                <a16:creationId xmlns:a16="http://schemas.microsoft.com/office/drawing/2014/main" id="{2677FDE9-33D0-4651-A74A-B01A6131A850}"/>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b="14695"/>
          <a:stretch/>
        </p:blipFill>
        <p:spPr>
          <a:xfrm>
            <a:off x="143555" y="5872280"/>
            <a:ext cx="886335" cy="756084"/>
          </a:xfrm>
          <a:prstGeom prst="rect">
            <a:avLst/>
          </a:prstGeom>
        </p:spPr>
      </p:pic>
      <p:pic>
        <p:nvPicPr>
          <p:cNvPr id="2" name="Picture 1">
            <a:extLst>
              <a:ext uri="{FF2B5EF4-FFF2-40B4-BE49-F238E27FC236}">
                <a16:creationId xmlns:a16="http://schemas.microsoft.com/office/drawing/2014/main" id="{9E9AD6FA-C649-40C8-A9A0-158BA8829B1A}"/>
              </a:ext>
            </a:extLst>
          </p:cNvPr>
          <p:cNvPicPr>
            <a:picLocks noChangeAspect="1"/>
          </p:cNvPicPr>
          <p:nvPr/>
        </p:nvPicPr>
        <p:blipFill>
          <a:blip r:embed="rId4"/>
          <a:stretch>
            <a:fillRect/>
          </a:stretch>
        </p:blipFill>
        <p:spPr>
          <a:xfrm>
            <a:off x="-12541" y="69490"/>
            <a:ext cx="932769" cy="792549"/>
          </a:xfrm>
          <a:prstGeom prst="rect">
            <a:avLst/>
          </a:prstGeom>
        </p:spPr>
      </p:pic>
      <p:pic>
        <p:nvPicPr>
          <p:cNvPr id="3" name="Picture 2">
            <a:extLst>
              <a:ext uri="{FF2B5EF4-FFF2-40B4-BE49-F238E27FC236}">
                <a16:creationId xmlns:a16="http://schemas.microsoft.com/office/drawing/2014/main" id="{0DAAEEBD-47AB-4736-B5AB-DCC446732B43}"/>
              </a:ext>
            </a:extLst>
          </p:cNvPr>
          <p:cNvPicPr>
            <a:picLocks noChangeAspect="1"/>
          </p:cNvPicPr>
          <p:nvPr/>
        </p:nvPicPr>
        <p:blipFill>
          <a:blip r:embed="rId5"/>
          <a:stretch>
            <a:fillRect/>
          </a:stretch>
        </p:blipFill>
        <p:spPr>
          <a:xfrm>
            <a:off x="7883169" y="5836404"/>
            <a:ext cx="1260831" cy="1021596"/>
          </a:xfrm>
          <a:prstGeom prst="rect">
            <a:avLst/>
          </a:prstGeom>
        </p:spPr>
      </p:pic>
      <p:pic>
        <p:nvPicPr>
          <p:cNvPr id="4" name="Picture 3">
            <a:extLst>
              <a:ext uri="{FF2B5EF4-FFF2-40B4-BE49-F238E27FC236}">
                <a16:creationId xmlns:a16="http://schemas.microsoft.com/office/drawing/2014/main" id="{A1CD2763-2E18-4EF7-9C05-CBFB6F01E8F5}"/>
              </a:ext>
            </a:extLst>
          </p:cNvPr>
          <p:cNvPicPr>
            <a:picLocks noChangeAspect="1"/>
          </p:cNvPicPr>
          <p:nvPr/>
        </p:nvPicPr>
        <p:blipFill>
          <a:blip r:embed="rId6"/>
          <a:stretch>
            <a:fillRect/>
          </a:stretch>
        </p:blipFill>
        <p:spPr>
          <a:xfrm>
            <a:off x="1059785" y="833015"/>
            <a:ext cx="3429759" cy="5191970"/>
          </a:xfrm>
          <a:prstGeom prst="rect">
            <a:avLst/>
          </a:prstGeom>
        </p:spPr>
      </p:pic>
      <p:sp>
        <p:nvSpPr>
          <p:cNvPr id="17" name="TextBox 16">
            <a:extLst>
              <a:ext uri="{FF2B5EF4-FFF2-40B4-BE49-F238E27FC236}">
                <a16:creationId xmlns:a16="http://schemas.microsoft.com/office/drawing/2014/main" id="{BB797AD9-4E55-4472-AA21-D6F74E1CF4B7}"/>
              </a:ext>
            </a:extLst>
          </p:cNvPr>
          <p:cNvSpPr txBox="1"/>
          <p:nvPr/>
        </p:nvSpPr>
        <p:spPr>
          <a:xfrm>
            <a:off x="4419295" y="5414165"/>
            <a:ext cx="3817625" cy="646331"/>
          </a:xfrm>
          <a:prstGeom prst="rect">
            <a:avLst/>
          </a:prstGeom>
          <a:solidFill>
            <a:sysClr val="window" lastClr="FFFFFF"/>
          </a:solidFill>
          <a:ln>
            <a:noFill/>
          </a:ln>
        </p:spPr>
        <p:txBody>
          <a:bodyPr wrap="square" rtlCol="0" anchor="ctr" anchorCtr="1">
            <a:spAutoFit/>
          </a:bodyPr>
          <a:lstStyle/>
          <a:p>
            <a:pPr algn="ctr">
              <a:defRPr/>
            </a:pPr>
            <a:r>
              <a:rPr lang="en-US" kern="0" dirty="0">
                <a:solidFill>
                  <a:prstClr val="black"/>
                </a:solidFill>
                <a:latin typeface="Palatino Linotype" panose="02040502050505030304"/>
              </a:rPr>
              <a:t>Fig. 1:Leaching of low-grade copper ore in air-lift percolators.</a:t>
            </a:r>
          </a:p>
        </p:txBody>
      </p:sp>
      <p:sp>
        <p:nvSpPr>
          <p:cNvPr id="8" name="TextBox 7">
            <a:extLst>
              <a:ext uri="{FF2B5EF4-FFF2-40B4-BE49-F238E27FC236}">
                <a16:creationId xmlns:a16="http://schemas.microsoft.com/office/drawing/2014/main" id="{F802DD6A-8066-4B12-9D0D-86048E15DDA2}"/>
              </a:ext>
            </a:extLst>
          </p:cNvPr>
          <p:cNvSpPr txBox="1"/>
          <p:nvPr/>
        </p:nvSpPr>
        <p:spPr>
          <a:xfrm>
            <a:off x="4571999" y="1138425"/>
            <a:ext cx="3512215" cy="3785652"/>
          </a:xfrm>
          <a:prstGeom prst="rect">
            <a:avLst/>
          </a:prstGeom>
          <a:noFill/>
        </p:spPr>
        <p:txBody>
          <a:bodyPr wrap="square" rtlCol="0">
            <a:spAutoFit/>
          </a:bodyPr>
          <a:lstStyle/>
          <a:p>
            <a:pPr marL="285750" indent="-285750" latinLnBrk="1">
              <a:buFont typeface="Wingdings" panose="05000000000000000000" pitchFamily="2" charset="2"/>
              <a:buChar char="§"/>
            </a:pPr>
            <a:r>
              <a:rPr lang="en-US" sz="2000" dirty="0">
                <a:solidFill>
                  <a:prstClr val="white"/>
                </a:solidFill>
              </a:rPr>
              <a:t>The glass tube is filled with      ore particles.</a:t>
            </a:r>
          </a:p>
          <a:p>
            <a:pPr latinLnBrk="1"/>
            <a:endParaRPr lang="en-US" sz="2000" dirty="0">
              <a:solidFill>
                <a:prstClr val="white"/>
              </a:solidFill>
            </a:endParaRPr>
          </a:p>
          <a:p>
            <a:pPr marL="285750" indent="-285750" latinLnBrk="1">
              <a:buFont typeface="Wingdings" panose="05000000000000000000" pitchFamily="2" charset="2"/>
              <a:buChar char="§"/>
            </a:pPr>
            <a:r>
              <a:rPr lang="en-US" sz="2000" dirty="0">
                <a:solidFill>
                  <a:prstClr val="white"/>
                </a:solidFill>
              </a:rPr>
              <a:t>The ore packing irrigated or      flooded with a nutrient              inoculated with bacteria.</a:t>
            </a:r>
          </a:p>
          <a:p>
            <a:pPr marL="285750" indent="-285750" latinLnBrk="1">
              <a:buFont typeface="Wingdings" panose="05000000000000000000" pitchFamily="2" charset="2"/>
              <a:buChar char="§"/>
            </a:pPr>
            <a:endParaRPr lang="en-US" sz="2000" dirty="0">
              <a:solidFill>
                <a:prstClr val="white"/>
              </a:solidFill>
            </a:endParaRPr>
          </a:p>
          <a:p>
            <a:pPr marL="285750" indent="-285750" algn="just" latinLnBrk="1">
              <a:buFont typeface="Wingdings" panose="05000000000000000000" pitchFamily="2" charset="2"/>
              <a:buChar char="§"/>
            </a:pPr>
            <a:r>
              <a:rPr lang="en-US" sz="2000" dirty="0">
                <a:solidFill>
                  <a:prstClr val="white"/>
                </a:solidFill>
              </a:rPr>
              <a:t>The leach liquor trickling           through the column is </a:t>
            </a:r>
          </a:p>
          <a:p>
            <a:pPr algn="just" latinLnBrk="1"/>
            <a:r>
              <a:rPr lang="en-US" sz="2000" dirty="0">
                <a:solidFill>
                  <a:prstClr val="white"/>
                </a:solidFill>
              </a:rPr>
              <a:t>     pumped up by compressed </a:t>
            </a:r>
          </a:p>
          <a:p>
            <a:pPr algn="just" latinLnBrk="1"/>
            <a:r>
              <a:rPr lang="en-US" sz="2000" dirty="0">
                <a:solidFill>
                  <a:prstClr val="white"/>
                </a:solidFill>
              </a:rPr>
              <a:t>     sterile air to the top of the </a:t>
            </a:r>
          </a:p>
          <a:p>
            <a:pPr algn="just" latinLnBrk="1"/>
            <a:r>
              <a:rPr lang="en-US" sz="2000" dirty="0">
                <a:solidFill>
                  <a:prstClr val="white"/>
                </a:solidFill>
              </a:rPr>
              <a:t>     column for recirculation.</a:t>
            </a:r>
          </a:p>
        </p:txBody>
      </p:sp>
      <p:grpSp>
        <p:nvGrpSpPr>
          <p:cNvPr id="12" name="Group 11">
            <a:extLst>
              <a:ext uri="{FF2B5EF4-FFF2-40B4-BE49-F238E27FC236}">
                <a16:creationId xmlns:a16="http://schemas.microsoft.com/office/drawing/2014/main" id="{32A51569-9889-4CF7-A525-83826963FFB8}"/>
              </a:ext>
            </a:extLst>
          </p:cNvPr>
          <p:cNvGrpSpPr/>
          <p:nvPr/>
        </p:nvGrpSpPr>
        <p:grpSpPr>
          <a:xfrm>
            <a:off x="1059785" y="833015"/>
            <a:ext cx="7177134" cy="5292554"/>
            <a:chOff x="1059785" y="833015"/>
            <a:chExt cx="6819605" cy="5292554"/>
          </a:xfrm>
        </p:grpSpPr>
        <p:sp>
          <p:nvSpPr>
            <p:cNvPr id="13" name="Flowchart: Process 12">
              <a:extLst>
                <a:ext uri="{FF2B5EF4-FFF2-40B4-BE49-F238E27FC236}">
                  <a16:creationId xmlns:a16="http://schemas.microsoft.com/office/drawing/2014/main" id="{3AAD1103-09A2-40A0-B362-EDE57F436D55}"/>
                </a:ext>
              </a:extLst>
            </p:cNvPr>
            <p:cNvSpPr/>
            <p:nvPr/>
          </p:nvSpPr>
          <p:spPr>
            <a:xfrm rot="5400000">
              <a:off x="5223057" y="3388763"/>
              <a:ext cx="5212080"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4" name="Flowchart: Process 13">
              <a:extLst>
                <a:ext uri="{FF2B5EF4-FFF2-40B4-BE49-F238E27FC236}">
                  <a16:creationId xmlns:a16="http://schemas.microsoft.com/office/drawing/2014/main" id="{C34937BF-92A9-4E24-93F8-7B95A34A9946}"/>
                </a:ext>
              </a:extLst>
            </p:cNvPr>
            <p:cNvSpPr/>
            <p:nvPr/>
          </p:nvSpPr>
          <p:spPr>
            <a:xfrm>
              <a:off x="1059785" y="833015"/>
              <a:ext cx="6803136"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5" name="Flowchart: Process 14">
              <a:extLst>
                <a:ext uri="{FF2B5EF4-FFF2-40B4-BE49-F238E27FC236}">
                  <a16:creationId xmlns:a16="http://schemas.microsoft.com/office/drawing/2014/main" id="{AD2BB371-4B62-4EFB-A042-ED0A46F40256}"/>
                </a:ext>
              </a:extLst>
            </p:cNvPr>
            <p:cNvSpPr/>
            <p:nvPr/>
          </p:nvSpPr>
          <p:spPr>
            <a:xfrm>
              <a:off x="1059785" y="6024985"/>
              <a:ext cx="6819605"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6" name="Flowchart: Process 15">
              <a:extLst>
                <a:ext uri="{FF2B5EF4-FFF2-40B4-BE49-F238E27FC236}">
                  <a16:creationId xmlns:a16="http://schemas.microsoft.com/office/drawing/2014/main" id="{9F6348B0-380F-40C7-B984-51A1CB22D3E6}"/>
                </a:ext>
              </a:extLst>
            </p:cNvPr>
            <p:cNvSpPr/>
            <p:nvPr/>
          </p:nvSpPr>
          <p:spPr>
            <a:xfrm rot="5400000">
              <a:off x="-1495963" y="3388763"/>
              <a:ext cx="5212080"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grpSp>
    </p:spTree>
    <p:extLst>
      <p:ext uri="{BB962C8B-B14F-4D97-AF65-F5344CB8AC3E}">
        <p14:creationId xmlns:p14="http://schemas.microsoft.com/office/powerpoint/2010/main" val="31143150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59CF039-A4CB-4AC7-A958-6B148E94B13B}"/>
              </a:ext>
            </a:extLst>
          </p:cNvPr>
          <p:cNvGrpSpPr/>
          <p:nvPr/>
        </p:nvGrpSpPr>
        <p:grpSpPr>
          <a:xfrm>
            <a:off x="577508" y="2894015"/>
            <a:ext cx="7918129" cy="2487950"/>
            <a:chOff x="770010" y="2019000"/>
            <a:chExt cx="10557505" cy="3317267"/>
          </a:xfrm>
        </p:grpSpPr>
        <p:sp>
          <p:nvSpPr>
            <p:cNvPr id="9" name="TextBox 8">
              <a:extLst>
                <a:ext uri="{FF2B5EF4-FFF2-40B4-BE49-F238E27FC236}">
                  <a16:creationId xmlns:a16="http://schemas.microsoft.com/office/drawing/2014/main" id="{F7A2D1F0-4498-48FD-AB79-6D58A2BAA502}"/>
                </a:ext>
              </a:extLst>
            </p:cNvPr>
            <p:cNvSpPr txBox="1"/>
            <p:nvPr/>
          </p:nvSpPr>
          <p:spPr>
            <a:xfrm>
              <a:off x="770010" y="4105160"/>
              <a:ext cx="2146300" cy="1231107"/>
            </a:xfrm>
            <a:prstGeom prst="rect">
              <a:avLst/>
            </a:prstGeom>
            <a:noFill/>
          </p:spPr>
          <p:txBody>
            <a:bodyPr wrap="square" rtlCol="0">
              <a:spAutoFit/>
            </a:bodyPr>
            <a:lstStyle/>
            <a:p>
              <a:pPr algn="ctr"/>
              <a:r>
                <a:rPr lang="en-US" b="1" dirty="0">
                  <a:solidFill>
                    <a:prstClr val="black"/>
                  </a:solidFill>
                </a:rPr>
                <a:t>Insoluble metal compounds</a:t>
              </a:r>
            </a:p>
          </p:txBody>
        </p:sp>
        <p:grpSp>
          <p:nvGrpSpPr>
            <p:cNvPr id="10" name="Group 9">
              <a:extLst>
                <a:ext uri="{FF2B5EF4-FFF2-40B4-BE49-F238E27FC236}">
                  <a16:creationId xmlns:a16="http://schemas.microsoft.com/office/drawing/2014/main" id="{ECB9A09A-3815-4E94-835D-C22837C20983}"/>
                </a:ext>
              </a:extLst>
            </p:cNvPr>
            <p:cNvGrpSpPr/>
            <p:nvPr/>
          </p:nvGrpSpPr>
          <p:grpSpPr>
            <a:xfrm>
              <a:off x="1103817" y="2019000"/>
              <a:ext cx="10223698" cy="2947934"/>
              <a:chOff x="333807" y="2019000"/>
              <a:chExt cx="10223698" cy="2947934"/>
            </a:xfrm>
          </p:grpSpPr>
          <p:grpSp>
            <p:nvGrpSpPr>
              <p:cNvPr id="11" name="Group 10">
                <a:extLst>
                  <a:ext uri="{FF2B5EF4-FFF2-40B4-BE49-F238E27FC236}">
                    <a16:creationId xmlns:a16="http://schemas.microsoft.com/office/drawing/2014/main" id="{405DE755-0DD5-4E64-9A0D-DBDAC331DEF2}"/>
                  </a:ext>
                </a:extLst>
              </p:cNvPr>
              <p:cNvGrpSpPr/>
              <p:nvPr/>
            </p:nvGrpSpPr>
            <p:grpSpPr>
              <a:xfrm>
                <a:off x="333807" y="2211969"/>
                <a:ext cx="7883093" cy="1680197"/>
                <a:chOff x="333807" y="2211968"/>
                <a:chExt cx="9042946" cy="1952956"/>
              </a:xfrm>
            </p:grpSpPr>
            <p:grpSp>
              <p:nvGrpSpPr>
                <p:cNvPr id="21" name="Group 20">
                  <a:extLst>
                    <a:ext uri="{FF2B5EF4-FFF2-40B4-BE49-F238E27FC236}">
                      <a16:creationId xmlns:a16="http://schemas.microsoft.com/office/drawing/2014/main" id="{CE2A8924-6A78-4C6D-A57E-5BFC236CFB66}"/>
                    </a:ext>
                  </a:extLst>
                </p:cNvPr>
                <p:cNvGrpSpPr/>
                <p:nvPr/>
              </p:nvGrpSpPr>
              <p:grpSpPr>
                <a:xfrm>
                  <a:off x="333807" y="2211968"/>
                  <a:ext cx="1718227" cy="1946022"/>
                  <a:chOff x="638607" y="2211968"/>
                  <a:chExt cx="1718227" cy="1946022"/>
                </a:xfrm>
              </p:grpSpPr>
              <p:pic>
                <p:nvPicPr>
                  <p:cNvPr id="35" name="Picture 34">
                    <a:extLst>
                      <a:ext uri="{FF2B5EF4-FFF2-40B4-BE49-F238E27FC236}">
                        <a16:creationId xmlns:a16="http://schemas.microsoft.com/office/drawing/2014/main" id="{32239C0D-034E-4996-B8EE-10A00E517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07" y="2211968"/>
                    <a:ext cx="1718227" cy="1946022"/>
                  </a:xfrm>
                  <a:prstGeom prst="rect">
                    <a:avLst/>
                  </a:prstGeom>
                </p:spPr>
              </p:pic>
              <p:pic>
                <p:nvPicPr>
                  <p:cNvPr id="36" name="Picture 35">
                    <a:extLst>
                      <a:ext uri="{FF2B5EF4-FFF2-40B4-BE49-F238E27FC236}">
                        <a16:creationId xmlns:a16="http://schemas.microsoft.com/office/drawing/2014/main" id="{208DC1D0-AEC0-4552-AF3A-6EA4043A00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3872" y="3198910"/>
                    <a:ext cx="325680" cy="322759"/>
                  </a:xfrm>
                  <a:prstGeom prst="rect">
                    <a:avLst/>
                  </a:prstGeom>
                </p:spPr>
              </p:pic>
              <p:pic>
                <p:nvPicPr>
                  <p:cNvPr id="37" name="Picture 36">
                    <a:extLst>
                      <a:ext uri="{FF2B5EF4-FFF2-40B4-BE49-F238E27FC236}">
                        <a16:creationId xmlns:a16="http://schemas.microsoft.com/office/drawing/2014/main" id="{F2C081EB-A7E1-4DDD-9A5C-E530321BDA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546632">
                    <a:off x="1267959" y="3479962"/>
                    <a:ext cx="459522" cy="455401"/>
                  </a:xfrm>
                  <a:prstGeom prst="rect">
                    <a:avLst/>
                  </a:prstGeom>
                </p:spPr>
              </p:pic>
              <p:pic>
                <p:nvPicPr>
                  <p:cNvPr id="38" name="Picture 37">
                    <a:extLst>
                      <a:ext uri="{FF2B5EF4-FFF2-40B4-BE49-F238E27FC236}">
                        <a16:creationId xmlns:a16="http://schemas.microsoft.com/office/drawing/2014/main" id="{3576BF37-5377-48F1-88DB-63E097AF46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147021">
                    <a:off x="1531977" y="3145313"/>
                    <a:ext cx="286252" cy="283685"/>
                  </a:xfrm>
                  <a:prstGeom prst="rect">
                    <a:avLst/>
                  </a:prstGeom>
                </p:spPr>
              </p:pic>
            </p:grpSp>
            <p:grpSp>
              <p:nvGrpSpPr>
                <p:cNvPr id="22" name="Group 21">
                  <a:extLst>
                    <a:ext uri="{FF2B5EF4-FFF2-40B4-BE49-F238E27FC236}">
                      <a16:creationId xmlns:a16="http://schemas.microsoft.com/office/drawing/2014/main" id="{60018CA4-A4C4-4E80-B15A-57BD45A1FCBE}"/>
                    </a:ext>
                  </a:extLst>
                </p:cNvPr>
                <p:cNvGrpSpPr/>
                <p:nvPr/>
              </p:nvGrpSpPr>
              <p:grpSpPr>
                <a:xfrm>
                  <a:off x="2055045" y="2545681"/>
                  <a:ext cx="2812859" cy="1278593"/>
                  <a:chOff x="2397945" y="2545681"/>
                  <a:chExt cx="3503053" cy="1278593"/>
                </a:xfrm>
              </p:grpSpPr>
              <p:graphicFrame>
                <p:nvGraphicFramePr>
                  <p:cNvPr id="33" name="Diagram 32">
                    <a:extLst>
                      <a:ext uri="{FF2B5EF4-FFF2-40B4-BE49-F238E27FC236}">
                        <a16:creationId xmlns:a16="http://schemas.microsoft.com/office/drawing/2014/main" id="{2DE29C14-F0A2-4693-A4BE-4C3718DEBDBD}"/>
                      </a:ext>
                    </a:extLst>
                  </p:cNvPr>
                  <p:cNvGraphicFramePr/>
                  <p:nvPr/>
                </p:nvGraphicFramePr>
                <p:xfrm>
                  <a:off x="2397945" y="2820059"/>
                  <a:ext cx="3503053" cy="6463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4" name="Picture 33">
                    <a:extLst>
                      <a:ext uri="{FF2B5EF4-FFF2-40B4-BE49-F238E27FC236}">
                        <a16:creationId xmlns:a16="http://schemas.microsoft.com/office/drawing/2014/main" id="{44375D39-AAF0-46F9-BFDB-87D355CA724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52387" y="2545681"/>
                    <a:ext cx="1600013" cy="1278593"/>
                  </a:xfrm>
                  <a:prstGeom prst="ellipse">
                    <a:avLst/>
                  </a:prstGeom>
                  <a:ln w="57150" cap="rnd">
                    <a:solidFill>
                      <a:srgbClr val="4FC2F8"/>
                    </a:solidFill>
                    <a:prstDash val="solid"/>
                  </a:ln>
                  <a:effectLst/>
                </p:spPr>
              </p:pic>
            </p:grpSp>
            <p:grpSp>
              <p:nvGrpSpPr>
                <p:cNvPr id="23" name="Group 22">
                  <a:extLst>
                    <a:ext uri="{FF2B5EF4-FFF2-40B4-BE49-F238E27FC236}">
                      <a16:creationId xmlns:a16="http://schemas.microsoft.com/office/drawing/2014/main" id="{AFBDFAFC-B800-4C64-A420-14D6F70987A0}"/>
                    </a:ext>
                  </a:extLst>
                </p:cNvPr>
                <p:cNvGrpSpPr/>
                <p:nvPr/>
              </p:nvGrpSpPr>
              <p:grpSpPr>
                <a:xfrm>
                  <a:off x="4841796" y="2218902"/>
                  <a:ext cx="1718227" cy="1946022"/>
                  <a:chOff x="5921296" y="2218902"/>
                  <a:chExt cx="1718227" cy="1946022"/>
                </a:xfrm>
              </p:grpSpPr>
              <p:pic>
                <p:nvPicPr>
                  <p:cNvPr id="29" name="Picture 28">
                    <a:extLst>
                      <a:ext uri="{FF2B5EF4-FFF2-40B4-BE49-F238E27FC236}">
                        <a16:creationId xmlns:a16="http://schemas.microsoft.com/office/drawing/2014/main" id="{60B89E8D-6A61-4C8B-8A28-2C292D3A748E}"/>
                      </a:ext>
                    </a:extLst>
                  </p:cNvPr>
                  <p:cNvPicPr>
                    <a:picLocks noChangeAspect="1"/>
                  </p:cNvPicPr>
                  <p:nvPr/>
                </p:nvPicPr>
                <p:blipFill>
                  <a:blip r:embed="rId2">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5921296" y="2218902"/>
                    <a:ext cx="1718227" cy="1946022"/>
                  </a:xfrm>
                  <a:prstGeom prst="rect">
                    <a:avLst/>
                  </a:prstGeom>
                </p:spPr>
              </p:pic>
              <p:pic>
                <p:nvPicPr>
                  <p:cNvPr id="30" name="Picture 29">
                    <a:extLst>
                      <a:ext uri="{FF2B5EF4-FFF2-40B4-BE49-F238E27FC236}">
                        <a16:creationId xmlns:a16="http://schemas.microsoft.com/office/drawing/2014/main" id="{8A903902-919A-4151-93D1-553B5879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147021">
                    <a:off x="6332894" y="3145313"/>
                    <a:ext cx="286252" cy="283685"/>
                  </a:xfrm>
                  <a:prstGeom prst="rect">
                    <a:avLst/>
                  </a:prstGeom>
                </p:spPr>
              </p:pic>
              <p:pic>
                <p:nvPicPr>
                  <p:cNvPr id="31" name="Picture 30">
                    <a:extLst>
                      <a:ext uri="{FF2B5EF4-FFF2-40B4-BE49-F238E27FC236}">
                        <a16:creationId xmlns:a16="http://schemas.microsoft.com/office/drawing/2014/main" id="{C1E3689B-C36E-4490-AC79-1EA713EA948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5147021">
                    <a:off x="6826490" y="3211767"/>
                    <a:ext cx="205081" cy="203242"/>
                  </a:xfrm>
                  <a:prstGeom prst="rect">
                    <a:avLst/>
                  </a:prstGeom>
                </p:spPr>
              </p:pic>
              <p:pic>
                <p:nvPicPr>
                  <p:cNvPr id="32" name="Picture 31">
                    <a:extLst>
                      <a:ext uri="{FF2B5EF4-FFF2-40B4-BE49-F238E27FC236}">
                        <a16:creationId xmlns:a16="http://schemas.microsoft.com/office/drawing/2014/main" id="{C88D7D31-A405-41BC-9597-75E5E23ADBF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0157220">
                    <a:off x="6654146" y="3551203"/>
                    <a:ext cx="237272" cy="235144"/>
                  </a:xfrm>
                  <a:prstGeom prst="rect">
                    <a:avLst/>
                  </a:prstGeom>
                </p:spPr>
              </p:pic>
            </p:grpSp>
            <p:grpSp>
              <p:nvGrpSpPr>
                <p:cNvPr id="24" name="Group 23">
                  <a:extLst>
                    <a:ext uri="{FF2B5EF4-FFF2-40B4-BE49-F238E27FC236}">
                      <a16:creationId xmlns:a16="http://schemas.microsoft.com/office/drawing/2014/main" id="{E083B704-F75C-40FC-B9A2-05B83CFE25E9}"/>
                    </a:ext>
                  </a:extLst>
                </p:cNvPr>
                <p:cNvGrpSpPr/>
                <p:nvPr/>
              </p:nvGrpSpPr>
              <p:grpSpPr>
                <a:xfrm>
                  <a:off x="6566641" y="2545680"/>
                  <a:ext cx="2810112" cy="1278593"/>
                  <a:chOff x="7709641" y="2545680"/>
                  <a:chExt cx="2810112" cy="1278593"/>
                </a:xfrm>
              </p:grpSpPr>
              <p:grpSp>
                <p:nvGrpSpPr>
                  <p:cNvPr id="25" name="Group 24">
                    <a:extLst>
                      <a:ext uri="{FF2B5EF4-FFF2-40B4-BE49-F238E27FC236}">
                        <a16:creationId xmlns:a16="http://schemas.microsoft.com/office/drawing/2014/main" id="{DABDC934-4A8A-4A58-A305-A47B41FCA776}"/>
                      </a:ext>
                    </a:extLst>
                  </p:cNvPr>
                  <p:cNvGrpSpPr/>
                  <p:nvPr/>
                </p:nvGrpSpPr>
                <p:grpSpPr>
                  <a:xfrm>
                    <a:off x="7709641" y="2820866"/>
                    <a:ext cx="2810112" cy="646331"/>
                    <a:chOff x="0" y="0"/>
                    <a:chExt cx="2810112" cy="646331"/>
                  </a:xfrm>
                </p:grpSpPr>
                <p:sp>
                  <p:nvSpPr>
                    <p:cNvPr id="27" name="Arrow: Chevron 26">
                      <a:extLst>
                        <a:ext uri="{FF2B5EF4-FFF2-40B4-BE49-F238E27FC236}">
                          <a16:creationId xmlns:a16="http://schemas.microsoft.com/office/drawing/2014/main" id="{D0AF0644-92B9-4D28-8109-B3AF91DBE577}"/>
                        </a:ext>
                      </a:extLst>
                    </p:cNvPr>
                    <p:cNvSpPr/>
                    <p:nvPr/>
                  </p:nvSpPr>
                  <p:spPr>
                    <a:xfrm>
                      <a:off x="0" y="0"/>
                      <a:ext cx="2810112" cy="646331"/>
                    </a:xfrm>
                    <a:prstGeom prst="chevron">
                      <a:avLst/>
                    </a:prstGeom>
                    <a:solidFill>
                      <a:srgbClr val="144645"/>
                    </a:solidFill>
                    <a:ln w="57150">
                      <a:solidFill>
                        <a:srgbClr val="4FC2F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8" name="Arrow: Chevron 4">
                      <a:extLst>
                        <a:ext uri="{FF2B5EF4-FFF2-40B4-BE49-F238E27FC236}">
                          <a16:creationId xmlns:a16="http://schemas.microsoft.com/office/drawing/2014/main" id="{07B20878-DB98-4817-85D5-E3C5D8B03DB4}"/>
                        </a:ext>
                      </a:extLst>
                    </p:cNvPr>
                    <p:cNvSpPr txBox="1"/>
                    <p:nvPr/>
                  </p:nvSpPr>
                  <p:spPr>
                    <a:xfrm>
                      <a:off x="323166" y="0"/>
                      <a:ext cx="2163781" cy="6463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014" tIns="38005" rIns="38005" bIns="38005" numCol="1" spcCol="1270" anchor="ctr" anchorCtr="0">
                      <a:noAutofit/>
                    </a:bodyPr>
                    <a:lstStyle/>
                    <a:p>
                      <a:pPr algn="ctr" defTabSz="1266825">
                        <a:lnSpc>
                          <a:spcPct val="90000"/>
                        </a:lnSpc>
                        <a:spcBef>
                          <a:spcPct val="0"/>
                        </a:spcBef>
                        <a:spcAft>
                          <a:spcPct val="35000"/>
                        </a:spcAft>
                      </a:pPr>
                      <a:endParaRPr lang="en-US" sz="2850" dirty="0">
                        <a:solidFill>
                          <a:prstClr val="white"/>
                        </a:solidFill>
                      </a:endParaRPr>
                    </a:p>
                  </p:txBody>
                </p:sp>
              </p:grpSp>
              <p:pic>
                <p:nvPicPr>
                  <p:cNvPr id="26" name="Picture 25">
                    <a:extLst>
                      <a:ext uri="{FF2B5EF4-FFF2-40B4-BE49-F238E27FC236}">
                        <a16:creationId xmlns:a16="http://schemas.microsoft.com/office/drawing/2014/main" id="{8F73A484-5DD6-4422-A42C-4A499CCB285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09287" y="2545680"/>
                    <a:ext cx="1284768" cy="1278593"/>
                  </a:xfrm>
                  <a:prstGeom prst="ellipse">
                    <a:avLst/>
                  </a:prstGeom>
                  <a:ln w="57150" cap="rnd">
                    <a:solidFill>
                      <a:srgbClr val="4FC2F8"/>
                    </a:solidFill>
                    <a:prstDash val="solid"/>
                  </a:ln>
                  <a:effectLst/>
                </p:spPr>
              </p:pic>
            </p:grpSp>
          </p:grpSp>
          <p:grpSp>
            <p:nvGrpSpPr>
              <p:cNvPr id="12" name="Group 11">
                <a:extLst>
                  <a:ext uri="{FF2B5EF4-FFF2-40B4-BE49-F238E27FC236}">
                    <a16:creationId xmlns:a16="http://schemas.microsoft.com/office/drawing/2014/main" id="{2880F4BF-F0F6-402E-93D4-1FB06741CC40}"/>
                  </a:ext>
                </a:extLst>
              </p:cNvPr>
              <p:cNvGrpSpPr/>
              <p:nvPr/>
            </p:nvGrpSpPr>
            <p:grpSpPr>
              <a:xfrm>
                <a:off x="8248953" y="2019000"/>
                <a:ext cx="2301430" cy="1988321"/>
                <a:chOff x="8167392" y="1778644"/>
                <a:chExt cx="2301430" cy="1988321"/>
              </a:xfrm>
            </p:grpSpPr>
            <p:pic>
              <p:nvPicPr>
                <p:cNvPr id="17" name="Picture 16">
                  <a:extLst>
                    <a:ext uri="{FF2B5EF4-FFF2-40B4-BE49-F238E27FC236}">
                      <a16:creationId xmlns:a16="http://schemas.microsoft.com/office/drawing/2014/main" id="{A232F41A-01B1-4702-B26B-3F5FC5C60B5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903926" y="1778644"/>
                  <a:ext cx="794540" cy="794540"/>
                </a:xfrm>
                <a:prstGeom prst="rect">
                  <a:avLst/>
                </a:prstGeom>
              </p:spPr>
            </p:pic>
            <p:pic>
              <p:nvPicPr>
                <p:cNvPr id="18" name="Picture 17">
                  <a:extLst>
                    <a:ext uri="{FF2B5EF4-FFF2-40B4-BE49-F238E27FC236}">
                      <a16:creationId xmlns:a16="http://schemas.microsoft.com/office/drawing/2014/main" id="{ED51092A-3FB5-421D-9025-099C821437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674282" y="2506836"/>
                  <a:ext cx="794540" cy="554233"/>
                </a:xfrm>
                <a:prstGeom prst="rect">
                  <a:avLst/>
                </a:prstGeom>
              </p:spPr>
            </p:pic>
            <p:pic>
              <p:nvPicPr>
                <p:cNvPr id="19" name="Picture 18">
                  <a:extLst>
                    <a:ext uri="{FF2B5EF4-FFF2-40B4-BE49-F238E27FC236}">
                      <a16:creationId xmlns:a16="http://schemas.microsoft.com/office/drawing/2014/main" id="{3595556F-2BDD-4FE9-A7A4-4F0B46A13F9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167392" y="2550293"/>
                  <a:ext cx="980598" cy="584775"/>
                </a:xfrm>
                <a:prstGeom prst="rect">
                  <a:avLst/>
                </a:prstGeom>
              </p:spPr>
            </p:pic>
            <p:pic>
              <p:nvPicPr>
                <p:cNvPr id="20" name="Picture 19">
                  <a:extLst>
                    <a:ext uri="{FF2B5EF4-FFF2-40B4-BE49-F238E27FC236}">
                      <a16:creationId xmlns:a16="http://schemas.microsoft.com/office/drawing/2014/main" id="{B0064F54-A1E7-42DC-95A6-A1AA114C91C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967238" y="2972424"/>
                  <a:ext cx="794541" cy="794541"/>
                </a:xfrm>
                <a:prstGeom prst="rect">
                  <a:avLst/>
                </a:prstGeom>
              </p:spPr>
            </p:pic>
          </p:grpSp>
          <p:sp>
            <p:nvSpPr>
              <p:cNvPr id="13" name="TextBox 12">
                <a:extLst>
                  <a:ext uri="{FF2B5EF4-FFF2-40B4-BE49-F238E27FC236}">
                    <a16:creationId xmlns:a16="http://schemas.microsoft.com/office/drawing/2014/main" id="{06EAD841-657A-40D2-8E66-B5DA4D0A6F1F}"/>
                  </a:ext>
                </a:extLst>
              </p:cNvPr>
              <p:cNvSpPr txBox="1"/>
              <p:nvPr/>
            </p:nvSpPr>
            <p:spPr>
              <a:xfrm>
                <a:off x="3813731" y="4105159"/>
                <a:ext cx="2561666" cy="861775"/>
              </a:xfrm>
              <a:prstGeom prst="rect">
                <a:avLst/>
              </a:prstGeom>
              <a:noFill/>
            </p:spPr>
            <p:txBody>
              <a:bodyPr wrap="square" rtlCol="0">
                <a:spAutoFit/>
              </a:bodyPr>
              <a:lstStyle/>
              <a:p>
                <a:pPr algn="ctr"/>
                <a:r>
                  <a:rPr lang="en-US" b="1" dirty="0">
                    <a:solidFill>
                      <a:prstClr val="black"/>
                    </a:solidFill>
                  </a:rPr>
                  <a:t>Metal dissolved in leaching solution</a:t>
                </a:r>
              </a:p>
            </p:txBody>
          </p:sp>
          <p:sp>
            <p:nvSpPr>
              <p:cNvPr id="14" name="TextBox 13">
                <a:extLst>
                  <a:ext uri="{FF2B5EF4-FFF2-40B4-BE49-F238E27FC236}">
                    <a16:creationId xmlns:a16="http://schemas.microsoft.com/office/drawing/2014/main" id="{D49CCCD4-1474-4BB6-8545-F858842C91B7}"/>
                  </a:ext>
                </a:extLst>
              </p:cNvPr>
              <p:cNvSpPr txBox="1"/>
              <p:nvPr/>
            </p:nvSpPr>
            <p:spPr>
              <a:xfrm>
                <a:off x="8411205" y="4105159"/>
                <a:ext cx="2146300" cy="492443"/>
              </a:xfrm>
              <a:prstGeom prst="rect">
                <a:avLst/>
              </a:prstGeom>
              <a:noFill/>
            </p:spPr>
            <p:txBody>
              <a:bodyPr wrap="square" rtlCol="0">
                <a:spAutoFit/>
              </a:bodyPr>
              <a:lstStyle/>
              <a:p>
                <a:pPr algn="ctr"/>
                <a:r>
                  <a:rPr lang="en-US" b="1" dirty="0">
                    <a:solidFill>
                      <a:prstClr val="black"/>
                    </a:solidFill>
                  </a:rPr>
                  <a:t>Pure metals</a:t>
                </a:r>
              </a:p>
            </p:txBody>
          </p:sp>
          <p:sp>
            <p:nvSpPr>
              <p:cNvPr id="15" name="TextBox 14">
                <a:extLst>
                  <a:ext uri="{FF2B5EF4-FFF2-40B4-BE49-F238E27FC236}">
                    <a16:creationId xmlns:a16="http://schemas.microsoft.com/office/drawing/2014/main" id="{409A28FF-08E4-47F8-9532-DCE1BB73405F}"/>
                  </a:ext>
                </a:extLst>
              </p:cNvPr>
              <p:cNvSpPr txBox="1"/>
              <p:nvPr/>
            </p:nvSpPr>
            <p:spPr>
              <a:xfrm>
                <a:off x="2176830" y="3583427"/>
                <a:ext cx="1762557" cy="954108"/>
              </a:xfrm>
              <a:prstGeom prst="rect">
                <a:avLst/>
              </a:prstGeom>
              <a:noFill/>
            </p:spPr>
            <p:txBody>
              <a:bodyPr wrap="square" rtlCol="0">
                <a:spAutoFit/>
              </a:bodyPr>
              <a:lstStyle/>
              <a:p>
                <a:pPr algn="ctr"/>
                <a:r>
                  <a:rPr lang="en-US" sz="1350" b="1" i="1" dirty="0">
                    <a:solidFill>
                      <a:srgbClr val="144645"/>
                    </a:solidFill>
                  </a:rPr>
                  <a:t>Bioleaching by microorganisms</a:t>
                </a:r>
              </a:p>
            </p:txBody>
          </p:sp>
          <p:sp>
            <p:nvSpPr>
              <p:cNvPr id="16" name="TextBox 15">
                <a:extLst>
                  <a:ext uri="{FF2B5EF4-FFF2-40B4-BE49-F238E27FC236}">
                    <a16:creationId xmlns:a16="http://schemas.microsoft.com/office/drawing/2014/main" id="{65B672D7-0EB6-464E-869D-EA06756AB19A}"/>
                  </a:ext>
                </a:extLst>
              </p:cNvPr>
              <p:cNvSpPr txBox="1"/>
              <p:nvPr/>
            </p:nvSpPr>
            <p:spPr>
              <a:xfrm>
                <a:off x="6081161" y="3583427"/>
                <a:ext cx="1886253" cy="677108"/>
              </a:xfrm>
              <a:prstGeom prst="rect">
                <a:avLst/>
              </a:prstGeom>
              <a:noFill/>
            </p:spPr>
            <p:txBody>
              <a:bodyPr wrap="square" rtlCol="0">
                <a:spAutoFit/>
              </a:bodyPr>
              <a:lstStyle/>
              <a:p>
                <a:pPr algn="ctr"/>
                <a:r>
                  <a:rPr lang="en-US" sz="1350" b="1" i="1" dirty="0">
                    <a:solidFill>
                      <a:srgbClr val="144645"/>
                    </a:solidFill>
                  </a:rPr>
                  <a:t>Pyrometallurgical process</a:t>
                </a:r>
              </a:p>
            </p:txBody>
          </p:sp>
        </p:grpSp>
      </p:grpSp>
      <p:sp>
        <p:nvSpPr>
          <p:cNvPr id="40" name="TextBox 39">
            <a:extLst>
              <a:ext uri="{FF2B5EF4-FFF2-40B4-BE49-F238E27FC236}">
                <a16:creationId xmlns:a16="http://schemas.microsoft.com/office/drawing/2014/main" id="{D3C4C032-2188-4256-B2EB-102E3A597D12}"/>
              </a:ext>
            </a:extLst>
          </p:cNvPr>
          <p:cNvSpPr txBox="1"/>
          <p:nvPr/>
        </p:nvSpPr>
        <p:spPr>
          <a:xfrm>
            <a:off x="3102922" y="1844549"/>
            <a:ext cx="3599993" cy="600164"/>
          </a:xfrm>
          <a:prstGeom prst="rect">
            <a:avLst/>
          </a:prstGeom>
          <a:noFill/>
        </p:spPr>
        <p:txBody>
          <a:bodyPr wrap="square" rtlCol="0">
            <a:spAutoFit/>
          </a:bodyPr>
          <a:lstStyle/>
          <a:p>
            <a:r>
              <a:rPr lang="en-US" sz="3300" b="1" dirty="0">
                <a:ln w="15875">
                  <a:solidFill>
                    <a:prstClr val="black"/>
                  </a:solidFill>
                </a:ln>
                <a:solidFill>
                  <a:srgbClr val="2B777A"/>
                </a:solidFill>
                <a:latin typeface="Britannic Bold" panose="020B0903060703020204" pitchFamily="34" charset="0"/>
              </a:rPr>
              <a:t>Basic Mechanism</a:t>
            </a:r>
          </a:p>
        </p:txBody>
      </p:sp>
      <p:pic>
        <p:nvPicPr>
          <p:cNvPr id="41" name="Picture 40">
            <a:extLst>
              <a:ext uri="{FF2B5EF4-FFF2-40B4-BE49-F238E27FC236}">
                <a16:creationId xmlns:a16="http://schemas.microsoft.com/office/drawing/2014/main" id="{4ABC89D4-621F-4E5E-8F46-D77F1F409CB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721707" y="69490"/>
            <a:ext cx="1145041" cy="924587"/>
          </a:xfrm>
          <a:prstGeom prst="rect">
            <a:avLst/>
          </a:prstGeom>
        </p:spPr>
      </p:pic>
      <p:pic>
        <p:nvPicPr>
          <p:cNvPr id="45" name="Picture 44">
            <a:extLst>
              <a:ext uri="{FF2B5EF4-FFF2-40B4-BE49-F238E27FC236}">
                <a16:creationId xmlns:a16="http://schemas.microsoft.com/office/drawing/2014/main" id="{AF494271-CBBB-4AB9-8543-C20DFDDAEB8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4758009">
            <a:off x="4337869" y="3773168"/>
            <a:ext cx="118769" cy="118769"/>
          </a:xfrm>
          <a:prstGeom prst="rect">
            <a:avLst/>
          </a:prstGeom>
        </p:spPr>
      </p:pic>
      <p:pic>
        <p:nvPicPr>
          <p:cNvPr id="51" name="Picture 50">
            <a:extLst>
              <a:ext uri="{FF2B5EF4-FFF2-40B4-BE49-F238E27FC236}">
                <a16:creationId xmlns:a16="http://schemas.microsoft.com/office/drawing/2014/main" id="{4E24A6A7-99BE-493A-85BA-37F43389FCCD}"/>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27539" t="24211" r="30710" b="39039"/>
          <a:stretch/>
        </p:blipFill>
        <p:spPr>
          <a:xfrm>
            <a:off x="4079628" y="3830932"/>
            <a:ext cx="158868" cy="133724"/>
          </a:xfrm>
          <a:prstGeom prst="rect">
            <a:avLst/>
          </a:prstGeom>
        </p:spPr>
      </p:pic>
      <p:pic>
        <p:nvPicPr>
          <p:cNvPr id="43" name="Picture 42">
            <a:extLst>
              <a:ext uri="{FF2B5EF4-FFF2-40B4-BE49-F238E27FC236}">
                <a16:creationId xmlns:a16="http://schemas.microsoft.com/office/drawing/2014/main" id="{F8F3D11E-CD9F-4347-B12A-03EA4F9DFFD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793611">
            <a:off x="4250944" y="3622828"/>
            <a:ext cx="113048" cy="145430"/>
          </a:xfrm>
          <a:prstGeom prst="rect">
            <a:avLst/>
          </a:prstGeom>
        </p:spPr>
      </p:pic>
      <p:pic>
        <p:nvPicPr>
          <p:cNvPr id="49" name="Picture 48">
            <a:extLst>
              <a:ext uri="{FF2B5EF4-FFF2-40B4-BE49-F238E27FC236}">
                <a16:creationId xmlns:a16="http://schemas.microsoft.com/office/drawing/2014/main" id="{B67A01BF-2551-436B-AF14-4A47285B1BF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361103" y="4057631"/>
            <a:ext cx="128299" cy="120603"/>
          </a:xfrm>
          <a:prstGeom prst="rect">
            <a:avLst/>
          </a:prstGeom>
        </p:spPr>
      </p:pic>
      <p:pic>
        <p:nvPicPr>
          <p:cNvPr id="47" name="Picture 46">
            <a:extLst>
              <a:ext uri="{FF2B5EF4-FFF2-40B4-BE49-F238E27FC236}">
                <a16:creationId xmlns:a16="http://schemas.microsoft.com/office/drawing/2014/main" id="{8AF99DD2-566F-4C0F-841A-B8E746BC795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rot="2087688">
            <a:off x="4055356" y="3956692"/>
            <a:ext cx="175673" cy="175673"/>
          </a:xfrm>
          <a:prstGeom prst="rect">
            <a:avLst/>
          </a:prstGeom>
        </p:spPr>
      </p:pic>
      <p:sp>
        <p:nvSpPr>
          <p:cNvPr id="52" name="Rectangle 51">
            <a:extLst>
              <a:ext uri="{FF2B5EF4-FFF2-40B4-BE49-F238E27FC236}">
                <a16:creationId xmlns:a16="http://schemas.microsoft.com/office/drawing/2014/main" id="{E29D40BA-53F8-424F-AC0D-9352EC5F5719}"/>
              </a:ext>
            </a:extLst>
          </p:cNvPr>
          <p:cNvSpPr/>
          <p:nvPr/>
        </p:nvSpPr>
        <p:spPr>
          <a:xfrm>
            <a:off x="0" y="5510893"/>
            <a:ext cx="1335511" cy="48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2" name="Rectangle 41"/>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762646"/>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1FA9D3AF-FC8C-4516-8096-5E4A463A4ECF}"/>
              </a:ext>
            </a:extLst>
          </p:cNvPr>
          <p:cNvSpPr/>
          <p:nvPr/>
        </p:nvSpPr>
        <p:spPr>
          <a:xfrm>
            <a:off x="0" y="0"/>
            <a:ext cx="9144000" cy="6857999"/>
          </a:xfrm>
          <a:prstGeom prst="flowChartProcess">
            <a:avLst/>
          </a:prstGeom>
          <a:solidFill>
            <a:srgbClr val="1B44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a:solidFill>
                <a:prstClr val="white"/>
              </a:solidFill>
            </a:endParaRPr>
          </a:p>
        </p:txBody>
      </p:sp>
      <p:pic>
        <p:nvPicPr>
          <p:cNvPr id="6" name="Picture 5">
            <a:extLst>
              <a:ext uri="{FF2B5EF4-FFF2-40B4-BE49-F238E27FC236}">
                <a16:creationId xmlns:a16="http://schemas.microsoft.com/office/drawing/2014/main" id="{728C4170-FE37-477A-BFC6-AE20517BAA37}"/>
              </a:ext>
            </a:extLst>
          </p:cNvPr>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r="968" b="16416"/>
          <a:stretch/>
        </p:blipFill>
        <p:spPr>
          <a:xfrm>
            <a:off x="7931510" y="69490"/>
            <a:ext cx="1171259" cy="988554"/>
          </a:xfrm>
          <a:prstGeom prst="rect">
            <a:avLst/>
          </a:prstGeom>
        </p:spPr>
      </p:pic>
      <p:pic>
        <p:nvPicPr>
          <p:cNvPr id="7" name="Picture 6">
            <a:extLst>
              <a:ext uri="{FF2B5EF4-FFF2-40B4-BE49-F238E27FC236}">
                <a16:creationId xmlns:a16="http://schemas.microsoft.com/office/drawing/2014/main" id="{2677FDE9-33D0-4651-A74A-B01A6131A850}"/>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b="14695"/>
          <a:stretch/>
        </p:blipFill>
        <p:spPr>
          <a:xfrm>
            <a:off x="51674" y="5872280"/>
            <a:ext cx="1068935" cy="911850"/>
          </a:xfrm>
          <a:prstGeom prst="rect">
            <a:avLst/>
          </a:prstGeom>
        </p:spPr>
      </p:pic>
      <p:sp>
        <p:nvSpPr>
          <p:cNvPr id="15" name="Content Placeholder 2">
            <a:extLst>
              <a:ext uri="{FF2B5EF4-FFF2-40B4-BE49-F238E27FC236}">
                <a16:creationId xmlns:a16="http://schemas.microsoft.com/office/drawing/2014/main" id="{DE0F040A-6E58-44B4-8750-554BBBFA62A2}"/>
              </a:ext>
            </a:extLst>
          </p:cNvPr>
          <p:cNvSpPr txBox="1">
            <a:spLocks/>
          </p:cNvSpPr>
          <p:nvPr/>
        </p:nvSpPr>
        <p:spPr>
          <a:xfrm>
            <a:off x="1365195" y="1443835"/>
            <a:ext cx="7239000" cy="4648200"/>
          </a:xfrm>
          <a:prstGeom prst="rect">
            <a:avLst/>
          </a:prstGeom>
          <a:noFill/>
        </p:spPr>
        <p:txBody>
          <a:bodyPr vert="horz" lIns="91440" tIns="45720" rIns="91440" bIns="45720" rtlCol="0">
            <a:normAutofit/>
          </a:bodyPr>
          <a:lstStyle>
            <a:lvl1pPr marL="223838" indent="-228600" algn="l" defTabSz="914400" rtl="0" eaLnBrk="1" latinLnBrk="0" hangingPunct="1">
              <a:lnSpc>
                <a:spcPct val="90000"/>
              </a:lnSpc>
              <a:spcBef>
                <a:spcPts val="1600"/>
              </a:spcBef>
              <a:buClr>
                <a:schemeClr val="accent6"/>
              </a:buClr>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6"/>
              </a:buClr>
              <a:buFont typeface="Euphemia"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Clr>
                <a:schemeClr val="accent6"/>
              </a:buClr>
              <a:buFont typeface="Euphemia"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Clr>
                <a:schemeClr val="accent6"/>
              </a:buClr>
              <a:buFont typeface="Euphemia"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Clr>
                <a:schemeClr val="accent6"/>
              </a:buClr>
              <a:buFont typeface="Euphemia" pitchFamily="34" charset="0"/>
              <a:buChar char="–"/>
              <a:defRPr sz="1600" kern="1200">
                <a:solidFill>
                  <a:schemeClr val="tx1"/>
                </a:solidFill>
                <a:latin typeface="+mn-lt"/>
                <a:ea typeface="+mn-ea"/>
                <a:cs typeface="+mn-cs"/>
              </a:defRPr>
            </a:lvl5pPr>
            <a:lvl6pPr marL="160020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7pPr>
            <a:lvl8pPr marL="214884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8pPr>
            <a:lvl9pPr marL="242316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9pPr>
          </a:lstStyle>
          <a:p>
            <a:pPr marL="0" indent="0">
              <a:buClr>
                <a:srgbClr val="F79646"/>
              </a:buClr>
              <a:buNone/>
            </a:pPr>
            <a:r>
              <a:rPr lang="en-US" sz="3200" b="1" u="sng" dirty="0">
                <a:solidFill>
                  <a:srgbClr val="1F497D">
                    <a:lumMod val="40000"/>
                    <a:lumOff val="60000"/>
                  </a:srgbClr>
                </a:solidFill>
              </a:rPr>
              <a:t>Disadvantages</a:t>
            </a:r>
          </a:p>
          <a:p>
            <a:pPr marL="342900" indent="-342900">
              <a:buClr>
                <a:srgbClr val="F79646"/>
              </a:buClr>
              <a:buFont typeface="Wingdings" panose="05000000000000000000" pitchFamily="2" charset="2"/>
              <a:buChar char="§"/>
            </a:pPr>
            <a:r>
              <a:rPr lang="en-US" sz="2000" dirty="0">
                <a:solidFill>
                  <a:prstClr val="white"/>
                </a:solidFill>
              </a:rPr>
              <a:t>Because</a:t>
            </a:r>
          </a:p>
          <a:p>
            <a:pPr marL="621982" lvl="1" indent="-342900">
              <a:buClr>
                <a:srgbClr val="F79646"/>
              </a:buClr>
            </a:pPr>
            <a:r>
              <a:rPr lang="en-US" dirty="0">
                <a:solidFill>
                  <a:prstClr val="white"/>
                </a:solidFill>
              </a:rPr>
              <a:t>The oxygen supply is inadequate &amp; </a:t>
            </a:r>
          </a:p>
          <a:p>
            <a:pPr marL="621982" lvl="1" indent="-342900">
              <a:buClr>
                <a:srgbClr val="F79646"/>
              </a:buClr>
            </a:pPr>
            <a:r>
              <a:rPr lang="en-US" dirty="0">
                <a:solidFill>
                  <a:prstClr val="white"/>
                </a:solidFill>
              </a:rPr>
              <a:t>The surface ration is unfavorable.</a:t>
            </a:r>
          </a:p>
          <a:p>
            <a:pPr marL="342900" indent="-342900">
              <a:buClr>
                <a:srgbClr val="F79646"/>
              </a:buClr>
              <a:buFont typeface="Wingdings" panose="05000000000000000000" pitchFamily="2" charset="2"/>
              <a:buChar char="§"/>
            </a:pPr>
            <a:r>
              <a:rPr lang="en-US" sz="2000" dirty="0">
                <a:solidFill>
                  <a:prstClr val="white"/>
                </a:solidFill>
              </a:rPr>
              <a:t>Fairly slow.</a:t>
            </a:r>
          </a:p>
          <a:p>
            <a:pPr marL="342900" indent="-342900">
              <a:buClr>
                <a:srgbClr val="F79646"/>
              </a:buClr>
              <a:buFont typeface="Wingdings" panose="05000000000000000000" pitchFamily="2" charset="2"/>
              <a:buChar char="§"/>
            </a:pPr>
            <a:endParaRPr lang="en-US" sz="2000" dirty="0">
              <a:solidFill>
                <a:prstClr val="black"/>
              </a:solidFill>
            </a:endParaRPr>
          </a:p>
          <a:p>
            <a:pPr marL="342900" indent="-342900">
              <a:buClr>
                <a:srgbClr val="F79646"/>
              </a:buClr>
            </a:pPr>
            <a:endParaRPr lang="en-US" sz="2000" dirty="0">
              <a:solidFill>
                <a:prstClr val="black"/>
              </a:solidFill>
            </a:endParaRPr>
          </a:p>
        </p:txBody>
      </p:sp>
      <p:sp>
        <p:nvSpPr>
          <p:cNvPr id="16" name="TextBox 15">
            <a:extLst>
              <a:ext uri="{FF2B5EF4-FFF2-40B4-BE49-F238E27FC236}">
                <a16:creationId xmlns:a16="http://schemas.microsoft.com/office/drawing/2014/main" id="{978F183A-32D2-42B4-BD67-6DC616EBCDAA}"/>
              </a:ext>
            </a:extLst>
          </p:cNvPr>
          <p:cNvSpPr txBox="1"/>
          <p:nvPr/>
        </p:nvSpPr>
        <p:spPr>
          <a:xfrm>
            <a:off x="5182820" y="2512770"/>
            <a:ext cx="3153399" cy="646331"/>
          </a:xfrm>
          <a:prstGeom prst="rect">
            <a:avLst/>
          </a:prstGeom>
          <a:noFill/>
          <a:ln>
            <a:noFill/>
          </a:ln>
        </p:spPr>
        <p:txBody>
          <a:bodyPr wrap="square" rtlCol="0" anchor="ctr" anchorCtr="1">
            <a:spAutoFit/>
          </a:bodyPr>
          <a:lstStyle/>
          <a:p>
            <a:r>
              <a:rPr lang="en-US" dirty="0">
                <a:solidFill>
                  <a:srgbClr val="FFFF00"/>
                </a:solidFill>
                <a:latin typeface="Palatino Linotype" panose="02040502050505030304"/>
              </a:rPr>
              <a:t>PL is not very </a:t>
            </a:r>
          </a:p>
          <a:p>
            <a:r>
              <a:rPr lang="en-US" dirty="0">
                <a:solidFill>
                  <a:srgbClr val="FFFF00"/>
                </a:solidFill>
                <a:latin typeface="Palatino Linotype" panose="02040502050505030304"/>
              </a:rPr>
              <a:t>efficient</a:t>
            </a:r>
          </a:p>
        </p:txBody>
      </p:sp>
      <p:sp>
        <p:nvSpPr>
          <p:cNvPr id="17" name="Right Brace 16">
            <a:extLst>
              <a:ext uri="{FF2B5EF4-FFF2-40B4-BE49-F238E27FC236}">
                <a16:creationId xmlns:a16="http://schemas.microsoft.com/office/drawing/2014/main" id="{981F327C-411A-46DE-AD5C-7A189323D70E}"/>
              </a:ext>
            </a:extLst>
          </p:cNvPr>
          <p:cNvSpPr/>
          <p:nvPr/>
        </p:nvSpPr>
        <p:spPr>
          <a:xfrm>
            <a:off x="5640935" y="2512770"/>
            <a:ext cx="304800" cy="685800"/>
          </a:xfrm>
          <a:prstGeom prst="rightBrace">
            <a:avLst>
              <a:gd name="adj1" fmla="val 23813"/>
              <a:gd name="adj2" fmla="val 48170"/>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defRPr/>
            </a:pPr>
            <a:endParaRPr lang="en-US" kern="0">
              <a:solidFill>
                <a:prstClr val="white"/>
              </a:solidFill>
              <a:latin typeface="Palatino Linotype" panose="02040502050505030304"/>
            </a:endParaRPr>
          </a:p>
        </p:txBody>
      </p:sp>
      <p:pic>
        <p:nvPicPr>
          <p:cNvPr id="18" name="Picture 17">
            <a:extLst>
              <a:ext uri="{FF2B5EF4-FFF2-40B4-BE49-F238E27FC236}">
                <a16:creationId xmlns:a16="http://schemas.microsoft.com/office/drawing/2014/main" id="{97256E74-ACC7-490A-9498-FD0E4E591F9C}"/>
              </a:ext>
            </a:extLst>
          </p:cNvPr>
          <p:cNvPicPr>
            <a:picLocks noChangeAspect="1"/>
          </p:cNvPicPr>
          <p:nvPr/>
        </p:nvPicPr>
        <p:blipFill>
          <a:blip r:embed="rId4"/>
          <a:stretch>
            <a:fillRect/>
          </a:stretch>
        </p:blipFill>
        <p:spPr>
          <a:xfrm>
            <a:off x="22177" y="222195"/>
            <a:ext cx="976678" cy="829857"/>
          </a:xfrm>
          <a:prstGeom prst="rect">
            <a:avLst/>
          </a:prstGeom>
        </p:spPr>
      </p:pic>
      <p:pic>
        <p:nvPicPr>
          <p:cNvPr id="2" name="Picture 1">
            <a:extLst>
              <a:ext uri="{FF2B5EF4-FFF2-40B4-BE49-F238E27FC236}">
                <a16:creationId xmlns:a16="http://schemas.microsoft.com/office/drawing/2014/main" id="{A28CF32A-B1A4-485A-99F9-0CC4D08BE59C}"/>
              </a:ext>
            </a:extLst>
          </p:cNvPr>
          <p:cNvPicPr>
            <a:picLocks noChangeAspect="1"/>
          </p:cNvPicPr>
          <p:nvPr/>
        </p:nvPicPr>
        <p:blipFill>
          <a:blip r:embed="rId5"/>
          <a:stretch>
            <a:fillRect/>
          </a:stretch>
        </p:blipFill>
        <p:spPr>
          <a:xfrm>
            <a:off x="7790790" y="5719575"/>
            <a:ext cx="1402701" cy="1138425"/>
          </a:xfrm>
          <a:prstGeom prst="rect">
            <a:avLst/>
          </a:prstGeom>
        </p:spPr>
      </p:pic>
      <p:grpSp>
        <p:nvGrpSpPr>
          <p:cNvPr id="12" name="Group 11">
            <a:extLst>
              <a:ext uri="{FF2B5EF4-FFF2-40B4-BE49-F238E27FC236}">
                <a16:creationId xmlns:a16="http://schemas.microsoft.com/office/drawing/2014/main" id="{08105B32-8924-40BA-AA88-03B640E252D9}"/>
              </a:ext>
            </a:extLst>
          </p:cNvPr>
          <p:cNvGrpSpPr/>
          <p:nvPr/>
        </p:nvGrpSpPr>
        <p:grpSpPr>
          <a:xfrm>
            <a:off x="1059785" y="985720"/>
            <a:ext cx="7024429" cy="5139849"/>
            <a:chOff x="1059785" y="833015"/>
            <a:chExt cx="6819604" cy="5292554"/>
          </a:xfrm>
        </p:grpSpPr>
        <p:sp>
          <p:nvSpPr>
            <p:cNvPr id="13" name="Flowchart: Process 12">
              <a:extLst>
                <a:ext uri="{FF2B5EF4-FFF2-40B4-BE49-F238E27FC236}">
                  <a16:creationId xmlns:a16="http://schemas.microsoft.com/office/drawing/2014/main" id="{7A2E99D2-D260-48A1-BFA0-2FDB494F9843}"/>
                </a:ext>
              </a:extLst>
            </p:cNvPr>
            <p:cNvSpPr/>
            <p:nvPr/>
          </p:nvSpPr>
          <p:spPr>
            <a:xfrm rot="5400000">
              <a:off x="5223057" y="3388763"/>
              <a:ext cx="5212080"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4" name="Flowchart: Process 13">
              <a:extLst>
                <a:ext uri="{FF2B5EF4-FFF2-40B4-BE49-F238E27FC236}">
                  <a16:creationId xmlns:a16="http://schemas.microsoft.com/office/drawing/2014/main" id="{37392E01-B682-48E3-96AC-DE025432B46E}"/>
                </a:ext>
              </a:extLst>
            </p:cNvPr>
            <p:cNvSpPr/>
            <p:nvPr/>
          </p:nvSpPr>
          <p:spPr>
            <a:xfrm>
              <a:off x="1059785" y="833015"/>
              <a:ext cx="6803136"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9" name="Flowchart: Process 18">
              <a:extLst>
                <a:ext uri="{FF2B5EF4-FFF2-40B4-BE49-F238E27FC236}">
                  <a16:creationId xmlns:a16="http://schemas.microsoft.com/office/drawing/2014/main" id="{11076E9C-D313-4DA3-B9A6-863EE7B1EAD4}"/>
                </a:ext>
              </a:extLst>
            </p:cNvPr>
            <p:cNvSpPr/>
            <p:nvPr/>
          </p:nvSpPr>
          <p:spPr>
            <a:xfrm>
              <a:off x="1059785" y="6021997"/>
              <a:ext cx="6817821" cy="1035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20" name="Flowchart: Process 19">
              <a:extLst>
                <a:ext uri="{FF2B5EF4-FFF2-40B4-BE49-F238E27FC236}">
                  <a16:creationId xmlns:a16="http://schemas.microsoft.com/office/drawing/2014/main" id="{D5B4FCF0-EF31-4F97-8081-51349DC5F071}"/>
                </a:ext>
              </a:extLst>
            </p:cNvPr>
            <p:cNvSpPr/>
            <p:nvPr/>
          </p:nvSpPr>
          <p:spPr>
            <a:xfrm rot="5400000">
              <a:off x="-1495963" y="3388763"/>
              <a:ext cx="5212080"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grpSp>
    </p:spTree>
    <p:extLst>
      <p:ext uri="{BB962C8B-B14F-4D97-AF65-F5344CB8AC3E}">
        <p14:creationId xmlns:p14="http://schemas.microsoft.com/office/powerpoint/2010/main" val="38013271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2" end="2"/>
                                            </p:txEl>
                                          </p:spTgt>
                                        </p:tgtEl>
                                        <p:attrNameLst>
                                          <p:attrName>style.visibility</p:attrName>
                                        </p:attrNameLst>
                                      </p:cBhvr>
                                      <p:to>
                                        <p:strVal val="visible"/>
                                      </p:to>
                                    </p:set>
                                    <p:animEffect transition="in" filter="fade">
                                      <p:cBhvr>
                                        <p:cTn id="10" dur="500"/>
                                        <p:tgtEl>
                                          <p:spTgt spid="1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animEffect transition="in" filter="fade">
                                      <p:cBhvr>
                                        <p:cTn id="13" dur="500"/>
                                        <p:tgtEl>
                                          <p:spTgt spid="1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500"/>
                                        <p:tgtEl>
                                          <p:spTgt spid="1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xEl>
                                              <p:pRg st="1" end="1"/>
                                            </p:txEl>
                                          </p:spTgt>
                                        </p:tgtEl>
                                        <p:attrNameLst>
                                          <p:attrName>style.visibility</p:attrName>
                                        </p:attrNameLst>
                                      </p:cBhvr>
                                      <p:to>
                                        <p:strVal val="visible"/>
                                      </p:to>
                                    </p:set>
                                    <p:animEffect transition="in" filter="fade">
                                      <p:cBhvr>
                                        <p:cTn id="28" dur="500"/>
                                        <p:tgtEl>
                                          <p:spTgt spid="1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
                                            <p:txEl>
                                              <p:pRg st="4" end="4"/>
                                            </p:txEl>
                                          </p:spTgt>
                                        </p:tgtEl>
                                        <p:attrNameLst>
                                          <p:attrName>style.visibility</p:attrName>
                                        </p:attrNameLst>
                                      </p:cBhvr>
                                      <p:to>
                                        <p:strVal val="visible"/>
                                      </p:to>
                                    </p:set>
                                    <p:animEffect transition="in" filter="fade">
                                      <p:cBhvr>
                                        <p:cTn id="33"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100000">
              <a:srgbClr val="00B050">
                <a:alpha val="50000"/>
              </a:srgbClr>
            </a:gs>
            <a:gs pos="0">
              <a:schemeClr val="accent5">
                <a:lumMod val="75000"/>
                <a:alpha val="50000"/>
              </a:schemeClr>
            </a:gs>
          </a:gsLst>
          <a:lin ang="27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32CADD-6CE9-4E89-9EA9-83F8BFB65838}"/>
              </a:ext>
            </a:extLst>
          </p:cNvPr>
          <p:cNvSpPr/>
          <p:nvPr/>
        </p:nvSpPr>
        <p:spPr>
          <a:xfrm>
            <a:off x="0" y="0"/>
            <a:ext cx="9144000" cy="6858000"/>
          </a:xfrm>
          <a:prstGeom prst="rect">
            <a:avLst/>
          </a:prstGeom>
          <a:gradFill flip="none" rotWithShape="1">
            <a:gsLst>
              <a:gs pos="0">
                <a:srgbClr val="7030A0"/>
              </a:gs>
              <a:gs pos="100000">
                <a:srgbClr val="002060">
                  <a:lumMod val="3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8" name="Oval 7">
            <a:extLst>
              <a:ext uri="{FF2B5EF4-FFF2-40B4-BE49-F238E27FC236}">
                <a16:creationId xmlns:a16="http://schemas.microsoft.com/office/drawing/2014/main" id="{1B33F084-2608-454C-9666-0F1327F81BE5}"/>
              </a:ext>
            </a:extLst>
          </p:cNvPr>
          <p:cNvSpPr/>
          <p:nvPr/>
        </p:nvSpPr>
        <p:spPr>
          <a:xfrm>
            <a:off x="2612571" y="1714500"/>
            <a:ext cx="3216066" cy="322878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10" name="Oval 9">
            <a:extLst>
              <a:ext uri="{FF2B5EF4-FFF2-40B4-BE49-F238E27FC236}">
                <a16:creationId xmlns:a16="http://schemas.microsoft.com/office/drawing/2014/main" id="{6198B24E-B84F-418A-9D0A-4A4E9714835B}"/>
              </a:ext>
            </a:extLst>
          </p:cNvPr>
          <p:cNvSpPr/>
          <p:nvPr/>
        </p:nvSpPr>
        <p:spPr>
          <a:xfrm rot="14306658">
            <a:off x="3539702" y="170040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6" name="Oval 15">
            <a:extLst>
              <a:ext uri="{FF2B5EF4-FFF2-40B4-BE49-F238E27FC236}">
                <a16:creationId xmlns:a16="http://schemas.microsoft.com/office/drawing/2014/main" id="{63275B70-133A-4133-BE33-DC8E17F40DE6}"/>
              </a:ext>
            </a:extLst>
          </p:cNvPr>
          <p:cNvSpPr/>
          <p:nvPr/>
        </p:nvSpPr>
        <p:spPr>
          <a:xfrm rot="14306658">
            <a:off x="3694823" y="2222923"/>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7" name="Oval 16">
            <a:extLst>
              <a:ext uri="{FF2B5EF4-FFF2-40B4-BE49-F238E27FC236}">
                <a16:creationId xmlns:a16="http://schemas.microsoft.com/office/drawing/2014/main" id="{B5EF06D3-540F-45F7-A57F-0FE0D7723038}"/>
              </a:ext>
            </a:extLst>
          </p:cNvPr>
          <p:cNvSpPr/>
          <p:nvPr/>
        </p:nvSpPr>
        <p:spPr>
          <a:xfrm rot="14306658">
            <a:off x="3049844" y="2443200"/>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8" name="Oval 17">
            <a:extLst>
              <a:ext uri="{FF2B5EF4-FFF2-40B4-BE49-F238E27FC236}">
                <a16:creationId xmlns:a16="http://schemas.microsoft.com/office/drawing/2014/main" id="{723456FA-C861-4473-A877-49619E21674F}"/>
              </a:ext>
            </a:extLst>
          </p:cNvPr>
          <p:cNvSpPr/>
          <p:nvPr/>
        </p:nvSpPr>
        <p:spPr>
          <a:xfrm rot="14306658">
            <a:off x="3686659" y="152863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9" name="Oval 18">
            <a:extLst>
              <a:ext uri="{FF2B5EF4-FFF2-40B4-BE49-F238E27FC236}">
                <a16:creationId xmlns:a16="http://schemas.microsoft.com/office/drawing/2014/main" id="{1AB004F1-1C7B-413B-ADE6-AB4B098F26AD}"/>
              </a:ext>
            </a:extLst>
          </p:cNvPr>
          <p:cNvSpPr/>
          <p:nvPr/>
        </p:nvSpPr>
        <p:spPr>
          <a:xfrm rot="14306658">
            <a:off x="2682452" y="1594115"/>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9" name="Oval 8">
            <a:extLst>
              <a:ext uri="{FF2B5EF4-FFF2-40B4-BE49-F238E27FC236}">
                <a16:creationId xmlns:a16="http://schemas.microsoft.com/office/drawing/2014/main" id="{BCF4A4D4-3F05-4F5E-BCA8-C95ABDBD23EF}"/>
              </a:ext>
            </a:extLst>
          </p:cNvPr>
          <p:cNvSpPr/>
          <p:nvPr/>
        </p:nvSpPr>
        <p:spPr>
          <a:xfrm>
            <a:off x="3114675" y="1971676"/>
            <a:ext cx="3276581" cy="3209771"/>
          </a:xfrm>
          <a:prstGeom prst="ellipse">
            <a:avLst/>
          </a:prstGeom>
          <a:gradFill>
            <a:gsLst>
              <a:gs pos="0">
                <a:schemeClr val="accent2">
                  <a:lumMod val="66000"/>
                  <a:alpha val="82000"/>
                </a:schemeClr>
              </a:gs>
              <a:gs pos="100000">
                <a:srgbClr val="FFFF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20" name="TextBox 19">
            <a:extLst>
              <a:ext uri="{FF2B5EF4-FFF2-40B4-BE49-F238E27FC236}">
                <a16:creationId xmlns:a16="http://schemas.microsoft.com/office/drawing/2014/main" id="{2622365E-207F-43D2-B930-7C001D97F70D}"/>
              </a:ext>
            </a:extLst>
          </p:cNvPr>
          <p:cNvSpPr txBox="1"/>
          <p:nvPr/>
        </p:nvSpPr>
        <p:spPr>
          <a:xfrm>
            <a:off x="3203849" y="2780929"/>
            <a:ext cx="3038817" cy="1615827"/>
          </a:xfrm>
          <a:prstGeom prst="rect">
            <a:avLst/>
          </a:prstGeom>
          <a:noFill/>
          <a:ln>
            <a:noFill/>
          </a:ln>
        </p:spPr>
        <p:txBody>
          <a:bodyPr wrap="square" rtlCol="0">
            <a:spAutoFit/>
          </a:bodyPr>
          <a:lstStyle/>
          <a:p>
            <a:pPr algn="ctr" defTabSz="342900" latinLnBrk="1"/>
            <a:r>
              <a:rPr lang="en-US" sz="4800" dirty="0">
                <a:solidFill>
                  <a:srgbClr val="002060"/>
                </a:solidFill>
                <a:latin typeface="Footlight MT Light" panose="0204060206030A020304" pitchFamily="18" charset="0"/>
              </a:rPr>
              <a:t>Submerged leaching</a:t>
            </a:r>
          </a:p>
        </p:txBody>
      </p:sp>
    </p:spTree>
    <p:extLst>
      <p:ext uri="{BB962C8B-B14F-4D97-AF65-F5344CB8AC3E}">
        <p14:creationId xmlns:p14="http://schemas.microsoft.com/office/powerpoint/2010/main" val="2801189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000" fill="hold"/>
                                        <p:tgtEl>
                                          <p:spTgt spid="20"/>
                                        </p:tgtEl>
                                        <p:attrNameLst>
                                          <p:attrName>ppt_w</p:attrName>
                                        </p:attrNameLst>
                                      </p:cBhvr>
                                      <p:tavLst>
                                        <p:tav tm="0">
                                          <p:val>
                                            <p:fltVal val="0"/>
                                          </p:val>
                                        </p:tav>
                                        <p:tav tm="100000">
                                          <p:val>
                                            <p:strVal val="#ppt_w"/>
                                          </p:val>
                                        </p:tav>
                                      </p:tavLst>
                                    </p:anim>
                                    <p:anim calcmode="lin" valueType="num">
                                      <p:cBhvr>
                                        <p:cTn id="50" dur="1000" fill="hold"/>
                                        <p:tgtEl>
                                          <p:spTgt spid="20"/>
                                        </p:tgtEl>
                                        <p:attrNameLst>
                                          <p:attrName>ppt_h</p:attrName>
                                        </p:attrNameLst>
                                      </p:cBhvr>
                                      <p:tavLst>
                                        <p:tav tm="0">
                                          <p:val>
                                            <p:fltVal val="0"/>
                                          </p:val>
                                        </p:tav>
                                        <p:tav tm="100000">
                                          <p:val>
                                            <p:strVal val="#ppt_h"/>
                                          </p:val>
                                        </p:tav>
                                      </p:tavLst>
                                    </p:anim>
                                    <p:anim calcmode="lin" valueType="num">
                                      <p:cBhvr>
                                        <p:cTn id="51" dur="1000" fill="hold"/>
                                        <p:tgtEl>
                                          <p:spTgt spid="20"/>
                                        </p:tgtEl>
                                        <p:attrNameLst>
                                          <p:attrName>style.rotation</p:attrName>
                                        </p:attrNameLst>
                                      </p:cBhvr>
                                      <p:tavLst>
                                        <p:tav tm="0">
                                          <p:val>
                                            <p:fltVal val="90"/>
                                          </p:val>
                                        </p:tav>
                                        <p:tav tm="100000">
                                          <p:val>
                                            <p:fltVal val="0"/>
                                          </p:val>
                                        </p:tav>
                                      </p:tavLst>
                                    </p:anim>
                                    <p:animEffect transition="in" filter="fade">
                                      <p:cBhvr>
                                        <p:cTn id="5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animBg="1"/>
      <p:bldP spid="17" grpId="0" animBg="1"/>
      <p:bldP spid="18" grpId="0" animBg="1"/>
      <p:bldP spid="19" grpId="0" animBg="1"/>
      <p:bldP spid="9" grpId="0" animBg="1"/>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100000">
              <a:srgbClr val="00B050">
                <a:alpha val="50000"/>
              </a:srgbClr>
            </a:gs>
            <a:gs pos="0">
              <a:schemeClr val="accent5">
                <a:lumMod val="75000"/>
                <a:alpha val="50000"/>
              </a:schemeClr>
            </a:gs>
          </a:gsLst>
          <a:lin ang="27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32CADD-6CE9-4E89-9EA9-83F8BFB65838}"/>
              </a:ext>
            </a:extLst>
          </p:cNvPr>
          <p:cNvSpPr/>
          <p:nvPr/>
        </p:nvSpPr>
        <p:spPr>
          <a:xfrm>
            <a:off x="0" y="0"/>
            <a:ext cx="9144000" cy="6858000"/>
          </a:xfrm>
          <a:prstGeom prst="rect">
            <a:avLst/>
          </a:prstGeom>
          <a:gradFill flip="none" rotWithShape="1">
            <a:gsLst>
              <a:gs pos="0">
                <a:srgbClr val="7030A0"/>
              </a:gs>
              <a:gs pos="100000">
                <a:srgbClr val="002060">
                  <a:lumMod val="3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8" name="Oval 7">
            <a:extLst>
              <a:ext uri="{FF2B5EF4-FFF2-40B4-BE49-F238E27FC236}">
                <a16:creationId xmlns:a16="http://schemas.microsoft.com/office/drawing/2014/main" id="{1B33F084-2608-454C-9666-0F1327F81BE5}"/>
              </a:ext>
            </a:extLst>
          </p:cNvPr>
          <p:cNvSpPr/>
          <p:nvPr/>
        </p:nvSpPr>
        <p:spPr>
          <a:xfrm>
            <a:off x="2612571" y="1714500"/>
            <a:ext cx="3216066" cy="322878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10" name="Oval 9">
            <a:extLst>
              <a:ext uri="{FF2B5EF4-FFF2-40B4-BE49-F238E27FC236}">
                <a16:creationId xmlns:a16="http://schemas.microsoft.com/office/drawing/2014/main" id="{6198B24E-B84F-418A-9D0A-4A4E9714835B}"/>
              </a:ext>
            </a:extLst>
          </p:cNvPr>
          <p:cNvSpPr/>
          <p:nvPr/>
        </p:nvSpPr>
        <p:spPr>
          <a:xfrm rot="14306658">
            <a:off x="3539702" y="170040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6" name="Oval 15">
            <a:extLst>
              <a:ext uri="{FF2B5EF4-FFF2-40B4-BE49-F238E27FC236}">
                <a16:creationId xmlns:a16="http://schemas.microsoft.com/office/drawing/2014/main" id="{63275B70-133A-4133-BE33-DC8E17F40DE6}"/>
              </a:ext>
            </a:extLst>
          </p:cNvPr>
          <p:cNvSpPr/>
          <p:nvPr/>
        </p:nvSpPr>
        <p:spPr>
          <a:xfrm rot="14306658">
            <a:off x="3694823" y="2222923"/>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7" name="Oval 16">
            <a:extLst>
              <a:ext uri="{FF2B5EF4-FFF2-40B4-BE49-F238E27FC236}">
                <a16:creationId xmlns:a16="http://schemas.microsoft.com/office/drawing/2014/main" id="{B5EF06D3-540F-45F7-A57F-0FE0D7723038}"/>
              </a:ext>
            </a:extLst>
          </p:cNvPr>
          <p:cNvSpPr/>
          <p:nvPr/>
        </p:nvSpPr>
        <p:spPr>
          <a:xfrm rot="14306658">
            <a:off x="3049844" y="2443200"/>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8" name="Oval 17">
            <a:extLst>
              <a:ext uri="{FF2B5EF4-FFF2-40B4-BE49-F238E27FC236}">
                <a16:creationId xmlns:a16="http://schemas.microsoft.com/office/drawing/2014/main" id="{723456FA-C861-4473-A877-49619E21674F}"/>
              </a:ext>
            </a:extLst>
          </p:cNvPr>
          <p:cNvSpPr/>
          <p:nvPr/>
        </p:nvSpPr>
        <p:spPr>
          <a:xfrm rot="14306658">
            <a:off x="3686659" y="152863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9" name="Oval 18">
            <a:extLst>
              <a:ext uri="{FF2B5EF4-FFF2-40B4-BE49-F238E27FC236}">
                <a16:creationId xmlns:a16="http://schemas.microsoft.com/office/drawing/2014/main" id="{1AB004F1-1C7B-413B-ADE6-AB4B098F26AD}"/>
              </a:ext>
            </a:extLst>
          </p:cNvPr>
          <p:cNvSpPr/>
          <p:nvPr/>
        </p:nvSpPr>
        <p:spPr>
          <a:xfrm rot="14306658">
            <a:off x="2682452" y="1594115"/>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9" name="Oval 8">
            <a:extLst>
              <a:ext uri="{FF2B5EF4-FFF2-40B4-BE49-F238E27FC236}">
                <a16:creationId xmlns:a16="http://schemas.microsoft.com/office/drawing/2014/main" id="{BCF4A4D4-3F05-4F5E-BCA8-C95ABDBD23EF}"/>
              </a:ext>
            </a:extLst>
          </p:cNvPr>
          <p:cNvSpPr/>
          <p:nvPr/>
        </p:nvSpPr>
        <p:spPr>
          <a:xfrm>
            <a:off x="3114675" y="1971676"/>
            <a:ext cx="3276581" cy="3209771"/>
          </a:xfrm>
          <a:prstGeom prst="ellipse">
            <a:avLst/>
          </a:prstGeom>
          <a:gradFill>
            <a:gsLst>
              <a:gs pos="0">
                <a:schemeClr val="accent2">
                  <a:lumMod val="66000"/>
                  <a:alpha val="82000"/>
                </a:schemeClr>
              </a:gs>
              <a:gs pos="100000">
                <a:srgbClr val="FFFF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20" name="TextBox 19">
            <a:extLst>
              <a:ext uri="{FF2B5EF4-FFF2-40B4-BE49-F238E27FC236}">
                <a16:creationId xmlns:a16="http://schemas.microsoft.com/office/drawing/2014/main" id="{2622365E-207F-43D2-B930-7C001D97F70D}"/>
              </a:ext>
            </a:extLst>
          </p:cNvPr>
          <p:cNvSpPr txBox="1"/>
          <p:nvPr/>
        </p:nvSpPr>
        <p:spPr>
          <a:xfrm>
            <a:off x="3203849" y="2780929"/>
            <a:ext cx="3038817" cy="1615827"/>
          </a:xfrm>
          <a:prstGeom prst="rect">
            <a:avLst/>
          </a:prstGeom>
          <a:noFill/>
          <a:ln>
            <a:noFill/>
          </a:ln>
        </p:spPr>
        <p:txBody>
          <a:bodyPr wrap="square" rtlCol="0">
            <a:spAutoFit/>
          </a:bodyPr>
          <a:lstStyle/>
          <a:p>
            <a:pPr algn="ctr" defTabSz="342900" latinLnBrk="1"/>
            <a:r>
              <a:rPr lang="en-US" sz="4800" dirty="0">
                <a:solidFill>
                  <a:srgbClr val="002060"/>
                </a:solidFill>
                <a:latin typeface="Footlight MT Light" panose="0204060206030A020304" pitchFamily="18" charset="0"/>
              </a:rPr>
              <a:t>Submerged leaching</a:t>
            </a:r>
          </a:p>
        </p:txBody>
      </p:sp>
      <p:sp>
        <p:nvSpPr>
          <p:cNvPr id="2" name="TextBox 1">
            <a:extLst>
              <a:ext uri="{FF2B5EF4-FFF2-40B4-BE49-F238E27FC236}">
                <a16:creationId xmlns:a16="http://schemas.microsoft.com/office/drawing/2014/main" id="{625DC541-3CA1-434C-A10E-264015A1D0B7}"/>
              </a:ext>
            </a:extLst>
          </p:cNvPr>
          <p:cNvSpPr txBox="1"/>
          <p:nvPr/>
        </p:nvSpPr>
        <p:spPr>
          <a:xfrm>
            <a:off x="448965" y="1138425"/>
            <a:ext cx="4428445" cy="1708160"/>
          </a:xfrm>
          <a:prstGeom prst="rect">
            <a:avLst/>
          </a:prstGeom>
          <a:noFill/>
        </p:spPr>
        <p:txBody>
          <a:bodyPr wrap="square" rtlCol="0">
            <a:spAutoFit/>
          </a:bodyPr>
          <a:lstStyle/>
          <a:p>
            <a:pPr marL="342900" indent="-342900" latinLnBrk="1">
              <a:buFont typeface="Wingdings" panose="05000000000000000000" pitchFamily="2" charset="2"/>
              <a:buChar char="§"/>
            </a:pPr>
            <a:r>
              <a:rPr lang="en-US" sz="2100" b="1" dirty="0">
                <a:solidFill>
                  <a:prstClr val="white"/>
                </a:solidFill>
                <a:effectLst>
                  <a:outerShdw blurRad="38100" dist="38100" dir="2700000" algn="tl">
                    <a:srgbClr val="000000">
                      <a:alpha val="43137"/>
                    </a:srgbClr>
                  </a:outerShdw>
                </a:effectLst>
                <a:cs typeface="Times New Roman" panose="02020603050405020304" pitchFamily="18" charset="0"/>
              </a:rPr>
              <a:t>Percolator leaching is substantially displaced by submerged leaching.</a:t>
            </a:r>
          </a:p>
          <a:p>
            <a:pPr marL="342900" indent="-342900" latinLnBrk="1">
              <a:buFont typeface="Wingdings" panose="05000000000000000000" pitchFamily="2" charset="2"/>
              <a:buChar char="§"/>
            </a:pPr>
            <a:endParaRPr lang="en-US" sz="2100" b="1" dirty="0">
              <a:solidFill>
                <a:prstClr val="white"/>
              </a:solidFill>
              <a:effectLst>
                <a:outerShdw blurRad="38100" dist="38100" dir="2700000" algn="tl">
                  <a:srgbClr val="000000">
                    <a:alpha val="43137"/>
                  </a:srgbClr>
                </a:outerShdw>
              </a:effectLst>
              <a:cs typeface="Times New Roman" panose="02020603050405020304" pitchFamily="18" charset="0"/>
            </a:endParaRPr>
          </a:p>
          <a:p>
            <a:pPr marL="342900" indent="-342900" latinLnBrk="1">
              <a:buFont typeface="Wingdings" panose="05000000000000000000" pitchFamily="2" charset="2"/>
              <a:buChar char="§"/>
            </a:pPr>
            <a:r>
              <a:rPr lang="en-US" sz="2100" b="1" dirty="0">
                <a:solidFill>
                  <a:prstClr val="white"/>
                </a:solidFill>
                <a:effectLst>
                  <a:outerShdw blurRad="38100" dist="38100" dir="2700000" algn="tl">
                    <a:srgbClr val="000000">
                      <a:alpha val="43137"/>
                    </a:srgbClr>
                  </a:outerShdw>
                </a:effectLst>
                <a:cs typeface="Times New Roman" panose="02020603050405020304" pitchFamily="18" charset="0"/>
              </a:rPr>
              <a:t>Use fine grained material </a:t>
            </a:r>
          </a:p>
          <a:p>
            <a:pPr latinLnBrk="1"/>
            <a:r>
              <a:rPr lang="en-US" sz="2100" b="1" dirty="0">
                <a:solidFill>
                  <a:prstClr val="white"/>
                </a:solidFill>
                <a:effectLst>
                  <a:outerShdw blurRad="38100" dist="38100" dir="2700000" algn="tl">
                    <a:srgbClr val="000000">
                      <a:alpha val="43137"/>
                    </a:srgbClr>
                  </a:outerShdw>
                </a:effectLst>
                <a:cs typeface="Times New Roman" panose="02020603050405020304" pitchFamily="18" charset="0"/>
              </a:rPr>
              <a:t>      (particle size &lt;100μm).</a:t>
            </a:r>
          </a:p>
        </p:txBody>
      </p:sp>
      <p:sp>
        <p:nvSpPr>
          <p:cNvPr id="12" name="TextBox 11">
            <a:extLst>
              <a:ext uri="{FF2B5EF4-FFF2-40B4-BE49-F238E27FC236}">
                <a16:creationId xmlns:a16="http://schemas.microsoft.com/office/drawing/2014/main" id="{F57DA767-0951-45E4-A63B-39541938A82C}"/>
              </a:ext>
            </a:extLst>
          </p:cNvPr>
          <p:cNvSpPr txBox="1"/>
          <p:nvPr/>
        </p:nvSpPr>
        <p:spPr>
          <a:xfrm>
            <a:off x="467543" y="3140969"/>
            <a:ext cx="4409867" cy="2954655"/>
          </a:xfrm>
          <a:prstGeom prst="rect">
            <a:avLst/>
          </a:prstGeom>
          <a:noFill/>
        </p:spPr>
        <p:txBody>
          <a:bodyPr wrap="square" rtlCol="0">
            <a:spAutoFit/>
          </a:bodyPr>
          <a:lstStyle/>
          <a:p>
            <a:pPr marL="342900" indent="-342900" latinLnBrk="1">
              <a:buFont typeface="Wingdings" panose="05000000000000000000" pitchFamily="2" charset="2"/>
              <a:buChar char="§"/>
            </a:pPr>
            <a:r>
              <a:rPr lang="en-US" sz="2100" b="1" dirty="0">
                <a:solidFill>
                  <a:prstClr val="white"/>
                </a:solidFill>
                <a:effectLst>
                  <a:outerShdw blurRad="38100" dist="38100" dir="2700000" algn="tl">
                    <a:srgbClr val="000000">
                      <a:alpha val="43137"/>
                    </a:srgbClr>
                  </a:outerShdw>
                </a:effectLst>
                <a:cs typeface="Times New Roman" panose="02020603050405020304" pitchFamily="18" charset="0"/>
              </a:rPr>
              <a:t>The material is suspended in the    leaching liquid and kept in motion by shaking and stirring.</a:t>
            </a:r>
          </a:p>
          <a:p>
            <a:pPr marL="342900" indent="-342900" latinLnBrk="1">
              <a:buFont typeface="Wingdings" panose="05000000000000000000" pitchFamily="2" charset="2"/>
              <a:buChar char="§"/>
            </a:pPr>
            <a:endParaRPr lang="en-US" sz="2100" b="1" dirty="0">
              <a:solidFill>
                <a:prstClr val="white"/>
              </a:solidFill>
              <a:effectLst>
                <a:outerShdw blurRad="38100" dist="38100" dir="2700000" algn="tl">
                  <a:srgbClr val="000000">
                    <a:alpha val="43137"/>
                  </a:srgbClr>
                </a:outerShdw>
              </a:effectLst>
              <a:cs typeface="Times New Roman" panose="02020603050405020304" pitchFamily="18" charset="0"/>
            </a:endParaRPr>
          </a:p>
          <a:p>
            <a:pPr marL="342900" indent="-342900" latinLnBrk="1">
              <a:buFont typeface="Wingdings" panose="05000000000000000000" pitchFamily="2" charset="2"/>
              <a:buChar char="§"/>
            </a:pPr>
            <a:r>
              <a:rPr lang="en-US" sz="2100" b="1" dirty="0">
                <a:solidFill>
                  <a:prstClr val="white"/>
                </a:solidFill>
                <a:effectLst>
                  <a:outerShdw blurRad="38100" dist="38100" dir="2700000" algn="tl">
                    <a:srgbClr val="000000">
                      <a:alpha val="43137"/>
                    </a:srgbClr>
                  </a:outerShdw>
                </a:effectLst>
                <a:cs typeface="Times New Roman" panose="02020603050405020304" pitchFamily="18" charset="0"/>
              </a:rPr>
              <a:t>Higher rates of aeration.</a:t>
            </a:r>
          </a:p>
          <a:p>
            <a:pPr marL="342900" indent="-342900" latinLnBrk="1">
              <a:buFont typeface="Wingdings" panose="05000000000000000000" pitchFamily="2" charset="2"/>
              <a:buChar char="§"/>
            </a:pPr>
            <a:endParaRPr lang="en-US" sz="2100" b="1" dirty="0">
              <a:solidFill>
                <a:prstClr val="white"/>
              </a:solidFill>
              <a:effectLst>
                <a:outerShdw blurRad="38100" dist="38100" dir="2700000" algn="tl">
                  <a:srgbClr val="000000">
                    <a:alpha val="43137"/>
                  </a:srgbClr>
                </a:outerShdw>
              </a:effectLst>
              <a:cs typeface="Times New Roman" panose="02020603050405020304" pitchFamily="18" charset="0"/>
            </a:endParaRPr>
          </a:p>
          <a:p>
            <a:pPr marL="342900" indent="-342900" latinLnBrk="1">
              <a:buFont typeface="Wingdings" panose="05000000000000000000" pitchFamily="2" charset="2"/>
              <a:buChar char="§"/>
            </a:pPr>
            <a:r>
              <a:rPr lang="en-US" sz="2100" b="1" dirty="0">
                <a:solidFill>
                  <a:prstClr val="white"/>
                </a:solidFill>
                <a:effectLst>
                  <a:outerShdw blurRad="38100" dist="38100" dir="2700000" algn="tl">
                    <a:srgbClr val="000000">
                      <a:alpha val="43137"/>
                    </a:srgbClr>
                  </a:outerShdw>
                </a:effectLst>
                <a:cs typeface="Times New Roman" panose="02020603050405020304" pitchFamily="18" charset="0"/>
              </a:rPr>
              <a:t>Can be carried out in </a:t>
            </a:r>
            <a:r>
              <a:rPr lang="en-US" sz="2100" b="1" dirty="0">
                <a:solidFill>
                  <a:srgbClr val="FFFF00"/>
                </a:solidFill>
                <a:effectLst>
                  <a:outerShdw blurRad="38100" dist="38100" dir="2700000" algn="tl">
                    <a:srgbClr val="000000">
                      <a:alpha val="43137"/>
                    </a:srgbClr>
                  </a:outerShdw>
                </a:effectLst>
                <a:cs typeface="Times New Roman" panose="02020603050405020304" pitchFamily="18" charset="0"/>
              </a:rPr>
              <a:t>ERLENMEYER FLASKS</a:t>
            </a:r>
            <a:r>
              <a:rPr lang="en-US" sz="2100" b="1" dirty="0">
                <a:solidFill>
                  <a:prstClr val="white"/>
                </a:solidFill>
                <a:effectLst>
                  <a:outerShdw blurRad="38100" dist="38100" dir="2700000" algn="tl">
                    <a:srgbClr val="000000">
                      <a:alpha val="43137"/>
                    </a:srgbClr>
                  </a:outerShdw>
                </a:effectLst>
                <a:cs typeface="Times New Roman" panose="02020603050405020304" pitchFamily="18" charset="0"/>
              </a:rPr>
              <a:t> or in a </a:t>
            </a:r>
            <a:r>
              <a:rPr lang="en-US" sz="2100" b="1" dirty="0">
                <a:solidFill>
                  <a:srgbClr val="FFFF00"/>
                </a:solidFill>
                <a:effectLst>
                  <a:outerShdw blurRad="38100" dist="38100" dir="2700000" algn="tl">
                    <a:srgbClr val="000000">
                      <a:alpha val="43137"/>
                    </a:srgbClr>
                  </a:outerShdw>
                </a:effectLst>
                <a:cs typeface="Times New Roman" panose="02020603050405020304" pitchFamily="18" charset="0"/>
              </a:rPr>
              <a:t>BIOREACTOR.</a:t>
            </a:r>
          </a:p>
          <a:p>
            <a:pPr marL="342900" indent="-342900" latinLnBrk="1">
              <a:buFont typeface="Wingdings" panose="05000000000000000000" pitchFamily="2" charset="2"/>
              <a:buChar char="§"/>
            </a:pPr>
            <a:endParaRPr lang="en-US" b="1" dirty="0">
              <a:solidFill>
                <a:prstClr val="white"/>
              </a:solidFill>
              <a:effectLst>
                <a:outerShdw blurRad="38100" dist="38100" dir="2700000" algn="tl">
                  <a:srgbClr val="000000">
                    <a:alpha val="43137"/>
                  </a:srgbClr>
                </a:outerShdw>
              </a:effectLst>
              <a:cs typeface="Times New Roman" panose="02020603050405020304" pitchFamily="18" charset="0"/>
            </a:endParaRPr>
          </a:p>
        </p:txBody>
      </p:sp>
    </p:spTree>
    <p:extLst>
      <p:ext uri="{BB962C8B-B14F-4D97-AF65-F5344CB8AC3E}">
        <p14:creationId xmlns:p14="http://schemas.microsoft.com/office/powerpoint/2010/main" val="2651406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fill="hold" grpId="0" nodeType="clickEffect">
                                  <p:stCondLst>
                                    <p:cond delay="0"/>
                                  </p:stCondLst>
                                  <p:childTnLst>
                                    <p:animMotion origin="layout" path="M 0 0 L 0.067 0.04 C 0.081 0.049 0.102 0.054 0.124 0.054 C 0.149 0.054 0.169 0.049 0.183 0.04 L 0.25 0 E" pathEditMode="relative" ptsTypes="">
                                      <p:cBhvr>
                                        <p:cTn id="6" dur="2000" fill="hold"/>
                                        <p:tgtEl>
                                          <p:spTgt spid="8"/>
                                        </p:tgtEl>
                                        <p:attrNameLst>
                                          <p:attrName>ppt_x</p:attrName>
                                          <p:attrName>ppt_y</p:attrName>
                                        </p:attrNameLst>
                                      </p:cBhvr>
                                    </p:animMotion>
                                  </p:childTnLst>
                                </p:cTn>
                              </p:par>
                              <p:par>
                                <p:cTn id="7"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8" dur="2000" fill="hold"/>
                                        <p:tgtEl>
                                          <p:spTgt spid="10"/>
                                        </p:tgtEl>
                                        <p:attrNameLst>
                                          <p:attrName>ppt_x</p:attrName>
                                          <p:attrName>ppt_y</p:attrName>
                                        </p:attrNameLst>
                                      </p:cBhvr>
                                    </p:animMotion>
                                  </p:childTnLst>
                                </p:cTn>
                              </p:par>
                              <p:par>
                                <p:cTn id="9"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0" dur="2000" fill="hold"/>
                                        <p:tgtEl>
                                          <p:spTgt spid="16"/>
                                        </p:tgtEl>
                                        <p:attrNameLst>
                                          <p:attrName>ppt_x</p:attrName>
                                          <p:attrName>ppt_y</p:attrName>
                                        </p:attrNameLst>
                                      </p:cBhvr>
                                    </p:animMotion>
                                  </p:childTnLst>
                                </p:cTn>
                              </p:par>
                              <p:par>
                                <p:cTn id="11"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2" dur="2000" fill="hold"/>
                                        <p:tgtEl>
                                          <p:spTgt spid="17"/>
                                        </p:tgtEl>
                                        <p:attrNameLst>
                                          <p:attrName>ppt_x</p:attrName>
                                          <p:attrName>ppt_y</p:attrName>
                                        </p:attrNameLst>
                                      </p:cBhvr>
                                    </p:animMotion>
                                  </p:childTnLst>
                                </p:cTn>
                              </p:par>
                              <p:par>
                                <p:cTn id="13"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4" dur="2000" fill="hold"/>
                                        <p:tgtEl>
                                          <p:spTgt spid="18"/>
                                        </p:tgtEl>
                                        <p:attrNameLst>
                                          <p:attrName>ppt_x</p:attrName>
                                          <p:attrName>ppt_y</p:attrName>
                                        </p:attrNameLst>
                                      </p:cBhvr>
                                    </p:animMotion>
                                  </p:childTnLst>
                                </p:cTn>
                              </p:par>
                              <p:par>
                                <p:cTn id="15"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6" dur="2000" fill="hold"/>
                                        <p:tgtEl>
                                          <p:spTgt spid="19"/>
                                        </p:tgtEl>
                                        <p:attrNameLst>
                                          <p:attrName>ppt_x</p:attrName>
                                          <p:attrName>ppt_y</p:attrName>
                                        </p:attrNameLst>
                                      </p:cBhvr>
                                    </p:animMotion>
                                  </p:childTnLst>
                                </p:cTn>
                              </p:par>
                              <p:par>
                                <p:cTn id="17"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8" dur="2000" fill="hold"/>
                                        <p:tgtEl>
                                          <p:spTgt spid="9"/>
                                        </p:tgtEl>
                                        <p:attrNameLst>
                                          <p:attrName>ppt_x</p:attrName>
                                          <p:attrName>ppt_y</p:attrName>
                                        </p:attrNameLst>
                                      </p:cBhvr>
                                    </p:animMotion>
                                  </p:childTnLst>
                                </p:cTn>
                              </p:par>
                              <p:par>
                                <p:cTn id="19"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20" dur="2000" fill="hold"/>
                                        <p:tgtEl>
                                          <p:spTgt spid="20"/>
                                        </p:tgtEl>
                                        <p:attrNameLst>
                                          <p:attrName>ppt_x</p:attrName>
                                          <p:attrName>ppt_y</p:attrName>
                                        </p:attrNameLst>
                                      </p:cBhvr>
                                    </p:animMotion>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animBg="1"/>
      <p:bldP spid="17" grpId="0" animBg="1"/>
      <p:bldP spid="18" grpId="0" animBg="1"/>
      <p:bldP spid="19" grpId="0" animBg="1"/>
      <p:bldP spid="9" grpId="0" animBg="1"/>
      <p:bldP spid="20" grpId="0"/>
      <p:bldP spid="2"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1FA9D3AF-FC8C-4516-8096-5E4A463A4ECF}"/>
              </a:ext>
            </a:extLst>
          </p:cNvPr>
          <p:cNvSpPr/>
          <p:nvPr/>
        </p:nvSpPr>
        <p:spPr>
          <a:xfrm>
            <a:off x="0" y="0"/>
            <a:ext cx="9144000" cy="6858000"/>
          </a:xfrm>
          <a:prstGeom prst="flowChartProcess">
            <a:avLst/>
          </a:prstGeom>
          <a:solidFill>
            <a:srgbClr val="1B44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a:solidFill>
                <a:prstClr val="white"/>
              </a:solidFill>
            </a:endParaRPr>
          </a:p>
        </p:txBody>
      </p:sp>
      <p:pic>
        <p:nvPicPr>
          <p:cNvPr id="6" name="Picture 5">
            <a:extLst>
              <a:ext uri="{FF2B5EF4-FFF2-40B4-BE49-F238E27FC236}">
                <a16:creationId xmlns:a16="http://schemas.microsoft.com/office/drawing/2014/main" id="{728C4170-FE37-477A-BFC6-AE20517BAA37}"/>
              </a:ext>
            </a:extLst>
          </p:cNvPr>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r="968" b="16416"/>
          <a:stretch/>
        </p:blipFill>
        <p:spPr>
          <a:xfrm>
            <a:off x="8084215" y="222195"/>
            <a:ext cx="1023799" cy="864096"/>
          </a:xfrm>
          <a:prstGeom prst="rect">
            <a:avLst/>
          </a:prstGeom>
        </p:spPr>
      </p:pic>
      <p:pic>
        <p:nvPicPr>
          <p:cNvPr id="7" name="Picture 6">
            <a:extLst>
              <a:ext uri="{FF2B5EF4-FFF2-40B4-BE49-F238E27FC236}">
                <a16:creationId xmlns:a16="http://schemas.microsoft.com/office/drawing/2014/main" id="{2677FDE9-33D0-4651-A74A-B01A6131A850}"/>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b="14695"/>
          <a:stretch/>
        </p:blipFill>
        <p:spPr>
          <a:xfrm>
            <a:off x="143555" y="6039513"/>
            <a:ext cx="886335" cy="756084"/>
          </a:xfrm>
          <a:prstGeom prst="rect">
            <a:avLst/>
          </a:prstGeom>
        </p:spPr>
      </p:pic>
      <p:pic>
        <p:nvPicPr>
          <p:cNvPr id="2" name="Picture 1">
            <a:extLst>
              <a:ext uri="{FF2B5EF4-FFF2-40B4-BE49-F238E27FC236}">
                <a16:creationId xmlns:a16="http://schemas.microsoft.com/office/drawing/2014/main" id="{9E9AD6FA-C649-40C8-A9A0-158BA8829B1A}"/>
              </a:ext>
            </a:extLst>
          </p:cNvPr>
          <p:cNvPicPr>
            <a:picLocks noChangeAspect="1"/>
          </p:cNvPicPr>
          <p:nvPr/>
        </p:nvPicPr>
        <p:blipFill>
          <a:blip r:embed="rId4"/>
          <a:stretch>
            <a:fillRect/>
          </a:stretch>
        </p:blipFill>
        <p:spPr>
          <a:xfrm>
            <a:off x="31399" y="69490"/>
            <a:ext cx="932769" cy="792549"/>
          </a:xfrm>
          <a:prstGeom prst="rect">
            <a:avLst/>
          </a:prstGeom>
        </p:spPr>
      </p:pic>
      <p:pic>
        <p:nvPicPr>
          <p:cNvPr id="3" name="Picture 2">
            <a:extLst>
              <a:ext uri="{FF2B5EF4-FFF2-40B4-BE49-F238E27FC236}">
                <a16:creationId xmlns:a16="http://schemas.microsoft.com/office/drawing/2014/main" id="{0DAAEEBD-47AB-4736-B5AB-DCC446732B43}"/>
              </a:ext>
            </a:extLst>
          </p:cNvPr>
          <p:cNvPicPr>
            <a:picLocks noChangeAspect="1"/>
          </p:cNvPicPr>
          <p:nvPr/>
        </p:nvPicPr>
        <p:blipFill>
          <a:blip r:embed="rId5"/>
          <a:stretch>
            <a:fillRect/>
          </a:stretch>
        </p:blipFill>
        <p:spPr>
          <a:xfrm>
            <a:off x="7931510" y="5793666"/>
            <a:ext cx="1309340" cy="1021596"/>
          </a:xfrm>
          <a:prstGeom prst="rect">
            <a:avLst/>
          </a:prstGeom>
        </p:spPr>
      </p:pic>
      <p:pic>
        <p:nvPicPr>
          <p:cNvPr id="9" name="Picture 8">
            <a:extLst>
              <a:ext uri="{FF2B5EF4-FFF2-40B4-BE49-F238E27FC236}">
                <a16:creationId xmlns:a16="http://schemas.microsoft.com/office/drawing/2014/main" id="{8F11343A-6713-48A8-B7EE-E83DAFC38533}"/>
              </a:ext>
            </a:extLst>
          </p:cNvPr>
          <p:cNvPicPr>
            <a:picLocks noChangeAspect="1"/>
          </p:cNvPicPr>
          <p:nvPr/>
        </p:nvPicPr>
        <p:blipFill>
          <a:blip r:embed="rId6"/>
          <a:stretch>
            <a:fillRect/>
          </a:stretch>
        </p:blipFill>
        <p:spPr>
          <a:xfrm>
            <a:off x="1059785" y="833015"/>
            <a:ext cx="3664920" cy="5191970"/>
          </a:xfrm>
          <a:prstGeom prst="rect">
            <a:avLst/>
          </a:prstGeom>
        </p:spPr>
      </p:pic>
      <p:sp>
        <p:nvSpPr>
          <p:cNvPr id="13" name="Text Placeholder 3">
            <a:extLst>
              <a:ext uri="{FF2B5EF4-FFF2-40B4-BE49-F238E27FC236}">
                <a16:creationId xmlns:a16="http://schemas.microsoft.com/office/drawing/2014/main" id="{C642ECC0-1C82-40DF-8EC6-1F2D7A328F59}"/>
              </a:ext>
            </a:extLst>
          </p:cNvPr>
          <p:cNvSpPr txBox="1">
            <a:spLocks/>
          </p:cNvSpPr>
          <p:nvPr/>
        </p:nvSpPr>
        <p:spPr>
          <a:xfrm>
            <a:off x="4724705" y="1749245"/>
            <a:ext cx="3240360" cy="3168352"/>
          </a:xfrm>
          <a:prstGeom prst="rect">
            <a:avLst/>
          </a:prstGeom>
          <a:noFill/>
        </p:spPr>
        <p:txBody>
          <a:bodyPr vert="horz" lIns="91440" tIns="45720" rIns="91440" bIns="45720" rtlCol="0">
            <a:normAutofit lnSpcReduction="10000"/>
          </a:bodyPr>
          <a:lstStyle>
            <a:lvl1pPr marL="0" indent="0" algn="l" defTabSz="914400" rtl="0" eaLnBrk="1" latinLnBrk="0" hangingPunct="1">
              <a:lnSpc>
                <a:spcPct val="90000"/>
              </a:lnSpc>
              <a:spcBef>
                <a:spcPts val="1600"/>
              </a:spcBef>
              <a:buClr>
                <a:schemeClr val="accent6"/>
              </a:buClr>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accent6"/>
              </a:buClr>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6"/>
              </a:buClr>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6"/>
              </a:buClr>
              <a:buFont typeface="Euphemia"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6"/>
              </a:buClr>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Font typeface="Euphemia"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Font typeface="Euphemia" pitchFamily="34" charset="0"/>
              <a:buNone/>
              <a:defRPr sz="900" kern="1200">
                <a:solidFill>
                  <a:schemeClr val="tx1"/>
                </a:solidFill>
                <a:latin typeface="+mn-lt"/>
                <a:ea typeface="+mn-ea"/>
                <a:cs typeface="+mn-cs"/>
              </a:defRPr>
            </a:lvl9pPr>
          </a:lstStyle>
          <a:p>
            <a:pPr marL="285750" indent="-285750">
              <a:buClr>
                <a:prstClr val="white"/>
              </a:buClr>
              <a:buFont typeface="Wingdings" panose="05000000000000000000" pitchFamily="2" charset="2"/>
              <a:buChar char="q"/>
              <a:defRPr/>
            </a:pPr>
            <a:r>
              <a:rPr lang="en-US" sz="2000" dirty="0">
                <a:solidFill>
                  <a:prstClr val="white"/>
                </a:solidFill>
              </a:rPr>
              <a:t>Higher rates of aeration and more accurate monitoring and control of the various parameters favor the growth and the activity of the bacteria.</a:t>
            </a:r>
          </a:p>
          <a:p>
            <a:pPr marL="285750" indent="-285750">
              <a:buClr>
                <a:prstClr val="white"/>
              </a:buClr>
              <a:buFont typeface="Wingdings" panose="05000000000000000000" pitchFamily="2" charset="2"/>
              <a:buChar char="q"/>
            </a:pPr>
            <a:r>
              <a:rPr lang="en-US" sz="2000" dirty="0">
                <a:solidFill>
                  <a:prstClr val="white"/>
                </a:solidFill>
              </a:rPr>
              <a:t>So that the reaction times are considerably shortened and metal extraction substantially increased. (Fig. 2)</a:t>
            </a:r>
          </a:p>
          <a:p>
            <a:pPr marL="285750" indent="-285750">
              <a:buClr>
                <a:prstClr val="white"/>
              </a:buClr>
              <a:buFont typeface="Wingdings" panose="05000000000000000000" pitchFamily="2" charset="2"/>
              <a:buChar char="q"/>
              <a:defRPr/>
            </a:pPr>
            <a:endParaRPr lang="en-US" dirty="0">
              <a:solidFill>
                <a:prstClr val="white"/>
              </a:solidFill>
            </a:endParaRPr>
          </a:p>
          <a:p>
            <a:pPr marL="285750" indent="-285750">
              <a:buClr>
                <a:prstClr val="white"/>
              </a:buClr>
              <a:buFont typeface="Wingdings" panose="05000000000000000000" pitchFamily="2" charset="2"/>
              <a:buChar char="q"/>
              <a:defRPr/>
            </a:pPr>
            <a:endParaRPr lang="en-US" dirty="0">
              <a:solidFill>
                <a:prstClr val="white"/>
              </a:solidFill>
            </a:endParaRPr>
          </a:p>
        </p:txBody>
      </p:sp>
      <p:grpSp>
        <p:nvGrpSpPr>
          <p:cNvPr id="12" name="Group 11">
            <a:extLst>
              <a:ext uri="{FF2B5EF4-FFF2-40B4-BE49-F238E27FC236}">
                <a16:creationId xmlns:a16="http://schemas.microsoft.com/office/drawing/2014/main" id="{EA37F2E6-DBA7-4F79-ADC2-09614AD36C33}"/>
              </a:ext>
            </a:extLst>
          </p:cNvPr>
          <p:cNvGrpSpPr/>
          <p:nvPr/>
        </p:nvGrpSpPr>
        <p:grpSpPr>
          <a:xfrm>
            <a:off x="1059785" y="833015"/>
            <a:ext cx="7177134" cy="5292554"/>
            <a:chOff x="1059785" y="833015"/>
            <a:chExt cx="6819605" cy="5292554"/>
          </a:xfrm>
        </p:grpSpPr>
        <p:sp>
          <p:nvSpPr>
            <p:cNvPr id="14" name="Flowchart: Process 13">
              <a:extLst>
                <a:ext uri="{FF2B5EF4-FFF2-40B4-BE49-F238E27FC236}">
                  <a16:creationId xmlns:a16="http://schemas.microsoft.com/office/drawing/2014/main" id="{AF8A621B-17B0-451A-8AF9-7F09D56D949A}"/>
                </a:ext>
              </a:extLst>
            </p:cNvPr>
            <p:cNvSpPr/>
            <p:nvPr/>
          </p:nvSpPr>
          <p:spPr>
            <a:xfrm rot="5400000">
              <a:off x="5223057" y="3388763"/>
              <a:ext cx="5212080"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5" name="Flowchart: Process 14">
              <a:extLst>
                <a:ext uri="{FF2B5EF4-FFF2-40B4-BE49-F238E27FC236}">
                  <a16:creationId xmlns:a16="http://schemas.microsoft.com/office/drawing/2014/main" id="{707D17A3-EE8E-4327-9B5A-AECE29B61ABA}"/>
                </a:ext>
              </a:extLst>
            </p:cNvPr>
            <p:cNvSpPr/>
            <p:nvPr/>
          </p:nvSpPr>
          <p:spPr>
            <a:xfrm>
              <a:off x="1059785" y="833015"/>
              <a:ext cx="6803136"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6" name="Flowchart: Process 15">
              <a:extLst>
                <a:ext uri="{FF2B5EF4-FFF2-40B4-BE49-F238E27FC236}">
                  <a16:creationId xmlns:a16="http://schemas.microsoft.com/office/drawing/2014/main" id="{FE454F6C-42E4-4C67-AA04-725DD89EA850}"/>
                </a:ext>
              </a:extLst>
            </p:cNvPr>
            <p:cNvSpPr/>
            <p:nvPr/>
          </p:nvSpPr>
          <p:spPr>
            <a:xfrm>
              <a:off x="1059785" y="6024985"/>
              <a:ext cx="6819605"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sp>
          <p:nvSpPr>
            <p:cNvPr id="17" name="Flowchart: Process 16">
              <a:extLst>
                <a:ext uri="{FF2B5EF4-FFF2-40B4-BE49-F238E27FC236}">
                  <a16:creationId xmlns:a16="http://schemas.microsoft.com/office/drawing/2014/main" id="{6E919D1B-E918-4762-B8C0-F4921A08D2AE}"/>
                </a:ext>
              </a:extLst>
            </p:cNvPr>
            <p:cNvSpPr/>
            <p:nvPr/>
          </p:nvSpPr>
          <p:spPr>
            <a:xfrm rot="5400000">
              <a:off x="-1495963" y="3388763"/>
              <a:ext cx="5212080" cy="10058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grpSp>
    </p:spTree>
    <p:extLst>
      <p:ext uri="{BB962C8B-B14F-4D97-AF65-F5344CB8AC3E}">
        <p14:creationId xmlns:p14="http://schemas.microsoft.com/office/powerpoint/2010/main" val="1114504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100000">
              <a:srgbClr val="00B050">
                <a:alpha val="50000"/>
              </a:srgbClr>
            </a:gs>
            <a:gs pos="0">
              <a:schemeClr val="accent5">
                <a:lumMod val="75000"/>
                <a:alpha val="50000"/>
              </a:schemeClr>
            </a:gs>
          </a:gsLst>
          <a:lin ang="27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32CADD-6CE9-4E89-9EA9-83F8BFB65838}"/>
              </a:ext>
            </a:extLst>
          </p:cNvPr>
          <p:cNvSpPr/>
          <p:nvPr/>
        </p:nvSpPr>
        <p:spPr>
          <a:xfrm>
            <a:off x="0" y="0"/>
            <a:ext cx="9144000" cy="6858000"/>
          </a:xfrm>
          <a:prstGeom prst="rect">
            <a:avLst/>
          </a:prstGeom>
          <a:gradFill flip="none" rotWithShape="1">
            <a:gsLst>
              <a:gs pos="0">
                <a:srgbClr val="7030A0"/>
              </a:gs>
              <a:gs pos="100000">
                <a:srgbClr val="002060">
                  <a:lumMod val="3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8" name="Oval 7">
            <a:extLst>
              <a:ext uri="{FF2B5EF4-FFF2-40B4-BE49-F238E27FC236}">
                <a16:creationId xmlns:a16="http://schemas.microsoft.com/office/drawing/2014/main" id="{1B33F084-2608-454C-9666-0F1327F81BE5}"/>
              </a:ext>
            </a:extLst>
          </p:cNvPr>
          <p:cNvSpPr/>
          <p:nvPr/>
        </p:nvSpPr>
        <p:spPr>
          <a:xfrm>
            <a:off x="2612571" y="1714500"/>
            <a:ext cx="3216066" cy="322878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10" name="Oval 9">
            <a:extLst>
              <a:ext uri="{FF2B5EF4-FFF2-40B4-BE49-F238E27FC236}">
                <a16:creationId xmlns:a16="http://schemas.microsoft.com/office/drawing/2014/main" id="{6198B24E-B84F-418A-9D0A-4A4E9714835B}"/>
              </a:ext>
            </a:extLst>
          </p:cNvPr>
          <p:cNvSpPr/>
          <p:nvPr/>
        </p:nvSpPr>
        <p:spPr>
          <a:xfrm rot="14306658">
            <a:off x="3539702" y="170040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6" name="Oval 15">
            <a:extLst>
              <a:ext uri="{FF2B5EF4-FFF2-40B4-BE49-F238E27FC236}">
                <a16:creationId xmlns:a16="http://schemas.microsoft.com/office/drawing/2014/main" id="{63275B70-133A-4133-BE33-DC8E17F40DE6}"/>
              </a:ext>
            </a:extLst>
          </p:cNvPr>
          <p:cNvSpPr/>
          <p:nvPr/>
        </p:nvSpPr>
        <p:spPr>
          <a:xfrm rot="14306658">
            <a:off x="3694823" y="2222923"/>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7" name="Oval 16">
            <a:extLst>
              <a:ext uri="{FF2B5EF4-FFF2-40B4-BE49-F238E27FC236}">
                <a16:creationId xmlns:a16="http://schemas.microsoft.com/office/drawing/2014/main" id="{B5EF06D3-540F-45F7-A57F-0FE0D7723038}"/>
              </a:ext>
            </a:extLst>
          </p:cNvPr>
          <p:cNvSpPr/>
          <p:nvPr/>
        </p:nvSpPr>
        <p:spPr>
          <a:xfrm rot="14306658">
            <a:off x="3049844" y="2443200"/>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8" name="Oval 17">
            <a:extLst>
              <a:ext uri="{FF2B5EF4-FFF2-40B4-BE49-F238E27FC236}">
                <a16:creationId xmlns:a16="http://schemas.microsoft.com/office/drawing/2014/main" id="{723456FA-C861-4473-A877-49619E21674F}"/>
              </a:ext>
            </a:extLst>
          </p:cNvPr>
          <p:cNvSpPr/>
          <p:nvPr/>
        </p:nvSpPr>
        <p:spPr>
          <a:xfrm rot="14306658">
            <a:off x="3686659" y="152863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9" name="Oval 18">
            <a:extLst>
              <a:ext uri="{FF2B5EF4-FFF2-40B4-BE49-F238E27FC236}">
                <a16:creationId xmlns:a16="http://schemas.microsoft.com/office/drawing/2014/main" id="{1AB004F1-1C7B-413B-ADE6-AB4B098F26AD}"/>
              </a:ext>
            </a:extLst>
          </p:cNvPr>
          <p:cNvSpPr/>
          <p:nvPr/>
        </p:nvSpPr>
        <p:spPr>
          <a:xfrm rot="14306658">
            <a:off x="2682452" y="1594115"/>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9" name="Oval 8">
            <a:extLst>
              <a:ext uri="{FF2B5EF4-FFF2-40B4-BE49-F238E27FC236}">
                <a16:creationId xmlns:a16="http://schemas.microsoft.com/office/drawing/2014/main" id="{BCF4A4D4-3F05-4F5E-BCA8-C95ABDBD23EF}"/>
              </a:ext>
            </a:extLst>
          </p:cNvPr>
          <p:cNvSpPr/>
          <p:nvPr/>
        </p:nvSpPr>
        <p:spPr>
          <a:xfrm>
            <a:off x="3114675" y="1971676"/>
            <a:ext cx="3276581" cy="3209771"/>
          </a:xfrm>
          <a:prstGeom prst="ellipse">
            <a:avLst/>
          </a:prstGeom>
          <a:gradFill>
            <a:gsLst>
              <a:gs pos="0">
                <a:schemeClr val="accent2">
                  <a:lumMod val="66000"/>
                  <a:alpha val="82000"/>
                </a:schemeClr>
              </a:gs>
              <a:gs pos="100000">
                <a:srgbClr val="FFFF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20" name="TextBox 19">
            <a:extLst>
              <a:ext uri="{FF2B5EF4-FFF2-40B4-BE49-F238E27FC236}">
                <a16:creationId xmlns:a16="http://schemas.microsoft.com/office/drawing/2014/main" id="{2622365E-207F-43D2-B930-7C001D97F70D}"/>
              </a:ext>
            </a:extLst>
          </p:cNvPr>
          <p:cNvSpPr txBox="1"/>
          <p:nvPr/>
        </p:nvSpPr>
        <p:spPr>
          <a:xfrm>
            <a:off x="3419872" y="2780928"/>
            <a:ext cx="2560320" cy="1631216"/>
          </a:xfrm>
          <a:prstGeom prst="rect">
            <a:avLst/>
          </a:prstGeom>
          <a:noFill/>
          <a:ln>
            <a:noFill/>
          </a:ln>
        </p:spPr>
        <p:txBody>
          <a:bodyPr wrap="square" rtlCol="0">
            <a:spAutoFit/>
          </a:bodyPr>
          <a:lstStyle/>
          <a:p>
            <a:pPr algn="ctr" defTabSz="342900" latinLnBrk="1"/>
            <a:r>
              <a:rPr lang="en-US" sz="5000" dirty="0">
                <a:solidFill>
                  <a:srgbClr val="002060"/>
                </a:solidFill>
                <a:latin typeface="Footlight MT Light" panose="0204060206030A020304" pitchFamily="18" charset="0"/>
              </a:rPr>
              <a:t>Column leaching</a:t>
            </a:r>
          </a:p>
        </p:txBody>
      </p:sp>
    </p:spTree>
    <p:extLst>
      <p:ext uri="{BB962C8B-B14F-4D97-AF65-F5344CB8AC3E}">
        <p14:creationId xmlns:p14="http://schemas.microsoft.com/office/powerpoint/2010/main" val="7324008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000" fill="hold"/>
                                        <p:tgtEl>
                                          <p:spTgt spid="20"/>
                                        </p:tgtEl>
                                        <p:attrNameLst>
                                          <p:attrName>ppt_w</p:attrName>
                                        </p:attrNameLst>
                                      </p:cBhvr>
                                      <p:tavLst>
                                        <p:tav tm="0">
                                          <p:val>
                                            <p:fltVal val="0"/>
                                          </p:val>
                                        </p:tav>
                                        <p:tav tm="100000">
                                          <p:val>
                                            <p:strVal val="#ppt_w"/>
                                          </p:val>
                                        </p:tav>
                                      </p:tavLst>
                                    </p:anim>
                                    <p:anim calcmode="lin" valueType="num">
                                      <p:cBhvr>
                                        <p:cTn id="50" dur="1000" fill="hold"/>
                                        <p:tgtEl>
                                          <p:spTgt spid="20"/>
                                        </p:tgtEl>
                                        <p:attrNameLst>
                                          <p:attrName>ppt_h</p:attrName>
                                        </p:attrNameLst>
                                      </p:cBhvr>
                                      <p:tavLst>
                                        <p:tav tm="0">
                                          <p:val>
                                            <p:fltVal val="0"/>
                                          </p:val>
                                        </p:tav>
                                        <p:tav tm="100000">
                                          <p:val>
                                            <p:strVal val="#ppt_h"/>
                                          </p:val>
                                        </p:tav>
                                      </p:tavLst>
                                    </p:anim>
                                    <p:anim calcmode="lin" valueType="num">
                                      <p:cBhvr>
                                        <p:cTn id="51" dur="1000" fill="hold"/>
                                        <p:tgtEl>
                                          <p:spTgt spid="20"/>
                                        </p:tgtEl>
                                        <p:attrNameLst>
                                          <p:attrName>style.rotation</p:attrName>
                                        </p:attrNameLst>
                                      </p:cBhvr>
                                      <p:tavLst>
                                        <p:tav tm="0">
                                          <p:val>
                                            <p:fltVal val="90"/>
                                          </p:val>
                                        </p:tav>
                                        <p:tav tm="100000">
                                          <p:val>
                                            <p:fltVal val="0"/>
                                          </p:val>
                                        </p:tav>
                                      </p:tavLst>
                                    </p:anim>
                                    <p:animEffect transition="in" filter="fade">
                                      <p:cBhvr>
                                        <p:cTn id="5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animBg="1"/>
      <p:bldP spid="17" grpId="0" animBg="1"/>
      <p:bldP spid="18" grpId="0" animBg="1"/>
      <p:bldP spid="19" grpId="0" animBg="1"/>
      <p:bldP spid="9" grpId="0" animBg="1"/>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100000">
              <a:srgbClr val="00B050">
                <a:alpha val="50000"/>
              </a:srgbClr>
            </a:gs>
            <a:gs pos="0">
              <a:schemeClr val="accent5">
                <a:lumMod val="75000"/>
                <a:alpha val="50000"/>
              </a:schemeClr>
            </a:gs>
          </a:gsLst>
          <a:lin ang="27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32CADD-6CE9-4E89-9EA9-83F8BFB65838}"/>
              </a:ext>
            </a:extLst>
          </p:cNvPr>
          <p:cNvSpPr/>
          <p:nvPr/>
        </p:nvSpPr>
        <p:spPr>
          <a:xfrm>
            <a:off x="0" y="0"/>
            <a:ext cx="9144000" cy="6858000"/>
          </a:xfrm>
          <a:prstGeom prst="rect">
            <a:avLst/>
          </a:prstGeom>
          <a:gradFill flip="none" rotWithShape="1">
            <a:gsLst>
              <a:gs pos="0">
                <a:srgbClr val="7030A0"/>
              </a:gs>
              <a:gs pos="100000">
                <a:srgbClr val="002060">
                  <a:lumMod val="3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8" name="Oval 7">
            <a:extLst>
              <a:ext uri="{FF2B5EF4-FFF2-40B4-BE49-F238E27FC236}">
                <a16:creationId xmlns:a16="http://schemas.microsoft.com/office/drawing/2014/main" id="{1B33F084-2608-454C-9666-0F1327F81BE5}"/>
              </a:ext>
            </a:extLst>
          </p:cNvPr>
          <p:cNvSpPr/>
          <p:nvPr/>
        </p:nvSpPr>
        <p:spPr>
          <a:xfrm>
            <a:off x="2612571" y="1714500"/>
            <a:ext cx="3216066" cy="322878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10" name="Oval 9">
            <a:extLst>
              <a:ext uri="{FF2B5EF4-FFF2-40B4-BE49-F238E27FC236}">
                <a16:creationId xmlns:a16="http://schemas.microsoft.com/office/drawing/2014/main" id="{6198B24E-B84F-418A-9D0A-4A4E9714835B}"/>
              </a:ext>
            </a:extLst>
          </p:cNvPr>
          <p:cNvSpPr/>
          <p:nvPr/>
        </p:nvSpPr>
        <p:spPr>
          <a:xfrm rot="14306658">
            <a:off x="3539702" y="170040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6" name="Oval 15">
            <a:extLst>
              <a:ext uri="{FF2B5EF4-FFF2-40B4-BE49-F238E27FC236}">
                <a16:creationId xmlns:a16="http://schemas.microsoft.com/office/drawing/2014/main" id="{63275B70-133A-4133-BE33-DC8E17F40DE6}"/>
              </a:ext>
            </a:extLst>
          </p:cNvPr>
          <p:cNvSpPr/>
          <p:nvPr/>
        </p:nvSpPr>
        <p:spPr>
          <a:xfrm rot="14306658">
            <a:off x="3694823" y="2222923"/>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7" name="Oval 16">
            <a:extLst>
              <a:ext uri="{FF2B5EF4-FFF2-40B4-BE49-F238E27FC236}">
                <a16:creationId xmlns:a16="http://schemas.microsoft.com/office/drawing/2014/main" id="{B5EF06D3-540F-45F7-A57F-0FE0D7723038}"/>
              </a:ext>
            </a:extLst>
          </p:cNvPr>
          <p:cNvSpPr/>
          <p:nvPr/>
        </p:nvSpPr>
        <p:spPr>
          <a:xfrm rot="14306658">
            <a:off x="3049844" y="2443200"/>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8" name="Oval 17">
            <a:extLst>
              <a:ext uri="{FF2B5EF4-FFF2-40B4-BE49-F238E27FC236}">
                <a16:creationId xmlns:a16="http://schemas.microsoft.com/office/drawing/2014/main" id="{723456FA-C861-4473-A877-49619E21674F}"/>
              </a:ext>
            </a:extLst>
          </p:cNvPr>
          <p:cNvSpPr/>
          <p:nvPr/>
        </p:nvSpPr>
        <p:spPr>
          <a:xfrm rot="14306658">
            <a:off x="3686659" y="1528639"/>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19" name="Oval 18">
            <a:extLst>
              <a:ext uri="{FF2B5EF4-FFF2-40B4-BE49-F238E27FC236}">
                <a16:creationId xmlns:a16="http://schemas.microsoft.com/office/drawing/2014/main" id="{1AB004F1-1C7B-413B-ADE6-AB4B098F26AD}"/>
              </a:ext>
            </a:extLst>
          </p:cNvPr>
          <p:cNvSpPr/>
          <p:nvPr/>
        </p:nvSpPr>
        <p:spPr>
          <a:xfrm rot="14306658">
            <a:off x="2682452" y="1594115"/>
            <a:ext cx="3228786" cy="3216066"/>
          </a:xfrm>
          <a:prstGeom prst="ellipse">
            <a:avLst/>
          </a:prstGeom>
          <a:gradFill flip="none" rotWithShape="1">
            <a:gsLst>
              <a:gs pos="100000">
                <a:srgbClr val="00B050">
                  <a:alpha val="50000"/>
                </a:srgbClr>
              </a:gs>
              <a:gs pos="0">
                <a:schemeClr val="accent5">
                  <a:lumMod val="75000"/>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dirty="0">
              <a:solidFill>
                <a:prstClr val="white"/>
              </a:solidFill>
            </a:endParaRPr>
          </a:p>
        </p:txBody>
      </p:sp>
      <p:sp>
        <p:nvSpPr>
          <p:cNvPr id="9" name="Oval 8">
            <a:extLst>
              <a:ext uri="{FF2B5EF4-FFF2-40B4-BE49-F238E27FC236}">
                <a16:creationId xmlns:a16="http://schemas.microsoft.com/office/drawing/2014/main" id="{BCF4A4D4-3F05-4F5E-BCA8-C95ABDBD23EF}"/>
              </a:ext>
            </a:extLst>
          </p:cNvPr>
          <p:cNvSpPr/>
          <p:nvPr/>
        </p:nvSpPr>
        <p:spPr>
          <a:xfrm>
            <a:off x="3114675" y="1971676"/>
            <a:ext cx="3276581" cy="3209771"/>
          </a:xfrm>
          <a:prstGeom prst="ellipse">
            <a:avLst/>
          </a:prstGeom>
          <a:gradFill>
            <a:gsLst>
              <a:gs pos="0">
                <a:schemeClr val="accent2">
                  <a:lumMod val="66000"/>
                  <a:alpha val="82000"/>
                </a:schemeClr>
              </a:gs>
              <a:gs pos="100000">
                <a:srgbClr val="FFFF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1"/>
            <a:endParaRPr lang="en-US" sz="1350">
              <a:solidFill>
                <a:prstClr val="white"/>
              </a:solidFill>
            </a:endParaRPr>
          </a:p>
        </p:txBody>
      </p:sp>
      <p:sp>
        <p:nvSpPr>
          <p:cNvPr id="20" name="TextBox 19">
            <a:extLst>
              <a:ext uri="{FF2B5EF4-FFF2-40B4-BE49-F238E27FC236}">
                <a16:creationId xmlns:a16="http://schemas.microsoft.com/office/drawing/2014/main" id="{2622365E-207F-43D2-B930-7C001D97F70D}"/>
              </a:ext>
            </a:extLst>
          </p:cNvPr>
          <p:cNvSpPr txBox="1"/>
          <p:nvPr/>
        </p:nvSpPr>
        <p:spPr>
          <a:xfrm>
            <a:off x="3419872" y="2780928"/>
            <a:ext cx="2560320" cy="1631216"/>
          </a:xfrm>
          <a:prstGeom prst="rect">
            <a:avLst/>
          </a:prstGeom>
          <a:noFill/>
          <a:ln>
            <a:noFill/>
          </a:ln>
        </p:spPr>
        <p:txBody>
          <a:bodyPr wrap="square" rtlCol="0">
            <a:spAutoFit/>
          </a:bodyPr>
          <a:lstStyle/>
          <a:p>
            <a:pPr algn="ctr" defTabSz="342900" latinLnBrk="1"/>
            <a:r>
              <a:rPr lang="en-US" sz="5000" dirty="0">
                <a:solidFill>
                  <a:srgbClr val="002060"/>
                </a:solidFill>
                <a:latin typeface="Footlight MT Light" panose="0204060206030A020304" pitchFamily="18" charset="0"/>
              </a:rPr>
              <a:t>Column leaching</a:t>
            </a:r>
          </a:p>
        </p:txBody>
      </p:sp>
      <p:sp>
        <p:nvSpPr>
          <p:cNvPr id="2" name="TextBox 1">
            <a:extLst>
              <a:ext uri="{FF2B5EF4-FFF2-40B4-BE49-F238E27FC236}">
                <a16:creationId xmlns:a16="http://schemas.microsoft.com/office/drawing/2014/main" id="{625DC541-3CA1-434C-A10E-264015A1D0B7}"/>
              </a:ext>
            </a:extLst>
          </p:cNvPr>
          <p:cNvSpPr txBox="1"/>
          <p:nvPr/>
        </p:nvSpPr>
        <p:spPr>
          <a:xfrm>
            <a:off x="448965" y="833015"/>
            <a:ext cx="4248472" cy="2862322"/>
          </a:xfrm>
          <a:prstGeom prst="rect">
            <a:avLst/>
          </a:prstGeom>
          <a:noFill/>
        </p:spPr>
        <p:txBody>
          <a:bodyPr wrap="square" rtlCol="0">
            <a:spAutoFit/>
          </a:bodyPr>
          <a:lstStyle/>
          <a:p>
            <a:pPr marL="342900" indent="-342900" latinLnBrk="1">
              <a:buFont typeface="Wingdings" panose="05000000000000000000" pitchFamily="2" charset="2"/>
              <a:buChar char="§"/>
            </a:pPr>
            <a:r>
              <a:rPr lang="en-US" b="1" dirty="0">
                <a:solidFill>
                  <a:prstClr val="white"/>
                </a:solidFill>
                <a:effectLst>
                  <a:outerShdw blurRad="38100" dist="38100" dir="2700000" algn="tl">
                    <a:srgbClr val="000000">
                      <a:alpha val="43137"/>
                    </a:srgbClr>
                  </a:outerShdw>
                </a:effectLst>
                <a:cs typeface="Times New Roman" panose="02020603050405020304" pitchFamily="18" charset="0"/>
              </a:rPr>
              <a:t>Operates on the principle of percolator leaching.</a:t>
            </a:r>
          </a:p>
          <a:p>
            <a:pPr marL="342900" indent="-342900" latinLnBrk="1">
              <a:buFont typeface="Wingdings" panose="05000000000000000000" pitchFamily="2" charset="2"/>
              <a:buChar char="§"/>
            </a:pPr>
            <a:r>
              <a:rPr lang="en-US" b="1" dirty="0">
                <a:solidFill>
                  <a:prstClr val="white"/>
                </a:solidFill>
                <a:effectLst>
                  <a:outerShdw blurRad="38100" dist="38100" dir="2700000" algn="tl">
                    <a:srgbClr val="000000">
                      <a:alpha val="43137"/>
                    </a:srgbClr>
                  </a:outerShdw>
                </a:effectLst>
                <a:cs typeface="Times New Roman" panose="02020603050405020304" pitchFamily="18" charset="0"/>
              </a:rPr>
              <a:t>It is used as a model of heap or dump   leaching process.</a:t>
            </a:r>
          </a:p>
          <a:p>
            <a:pPr marL="342900" indent="-342900" latinLnBrk="1">
              <a:buFont typeface="Wingdings" panose="05000000000000000000" pitchFamily="2" charset="2"/>
              <a:buChar char="§"/>
            </a:pPr>
            <a:r>
              <a:rPr lang="en-US" b="1" dirty="0">
                <a:solidFill>
                  <a:prstClr val="white"/>
                </a:solidFill>
                <a:effectLst>
                  <a:outerShdw blurRad="38100" dist="38100" dir="2700000" algn="tl">
                    <a:srgbClr val="000000">
                      <a:alpha val="43137"/>
                    </a:srgbClr>
                  </a:outerShdw>
                </a:effectLst>
                <a:cs typeface="Times New Roman" panose="02020603050405020304" pitchFamily="18" charset="0"/>
              </a:rPr>
              <a:t>Depending of their size, the columns    are made of</a:t>
            </a:r>
          </a:p>
          <a:p>
            <a:pPr marL="285750" indent="-285750" latinLnBrk="1">
              <a:buFont typeface="Calibri" panose="020F0502020204030204" pitchFamily="34" charset="0"/>
              <a:buChar char="−"/>
            </a:pPr>
            <a:r>
              <a:rPr lang="en-US" b="1" dirty="0">
                <a:solidFill>
                  <a:prstClr val="white"/>
                </a:solidFill>
                <a:effectLst>
                  <a:outerShdw blurRad="38100" dist="38100" dir="2700000" algn="tl">
                    <a:srgbClr val="000000">
                      <a:alpha val="43137"/>
                    </a:srgbClr>
                  </a:outerShdw>
                </a:effectLst>
                <a:cs typeface="Times New Roman" panose="02020603050405020304" pitchFamily="18" charset="0"/>
              </a:rPr>
              <a:t>Glass</a:t>
            </a:r>
          </a:p>
          <a:p>
            <a:pPr marL="285750" indent="-285750" latinLnBrk="1">
              <a:buFont typeface="Calibri" panose="020F0502020204030204" pitchFamily="34" charset="0"/>
              <a:buChar char="−"/>
            </a:pPr>
            <a:r>
              <a:rPr lang="en-US" b="1" dirty="0">
                <a:solidFill>
                  <a:prstClr val="white"/>
                </a:solidFill>
                <a:effectLst>
                  <a:outerShdw blurRad="38100" dist="38100" dir="2700000" algn="tl">
                    <a:srgbClr val="000000">
                      <a:alpha val="43137"/>
                    </a:srgbClr>
                  </a:outerShdw>
                </a:effectLst>
                <a:cs typeface="Times New Roman" panose="02020603050405020304" pitchFamily="18" charset="0"/>
              </a:rPr>
              <a:t>Plastic</a:t>
            </a:r>
          </a:p>
          <a:p>
            <a:pPr marL="285750" indent="-285750" latinLnBrk="1">
              <a:buFont typeface="Calibri" panose="020F0502020204030204" pitchFamily="34" charset="0"/>
              <a:buChar char="−"/>
            </a:pPr>
            <a:r>
              <a:rPr lang="en-US" b="1" dirty="0">
                <a:solidFill>
                  <a:prstClr val="white"/>
                </a:solidFill>
                <a:effectLst>
                  <a:outerShdw blurRad="38100" dist="38100" dir="2700000" algn="tl">
                    <a:srgbClr val="000000">
                      <a:alpha val="43137"/>
                    </a:srgbClr>
                  </a:outerShdw>
                </a:effectLst>
                <a:cs typeface="Times New Roman" panose="02020603050405020304" pitchFamily="18" charset="0"/>
              </a:rPr>
              <a:t>Lined concrete or</a:t>
            </a:r>
          </a:p>
          <a:p>
            <a:pPr marL="285750" indent="-285750" latinLnBrk="1">
              <a:buFont typeface="Calibri" panose="020F0502020204030204" pitchFamily="34" charset="0"/>
              <a:buChar char="−"/>
            </a:pPr>
            <a:r>
              <a:rPr lang="en-US" b="1" dirty="0">
                <a:solidFill>
                  <a:prstClr val="white"/>
                </a:solidFill>
                <a:effectLst>
                  <a:outerShdw blurRad="38100" dist="38100" dir="2700000" algn="tl">
                    <a:srgbClr val="000000">
                      <a:alpha val="43137"/>
                    </a:srgbClr>
                  </a:outerShdw>
                </a:effectLst>
                <a:cs typeface="Times New Roman" panose="02020603050405020304" pitchFamily="18" charset="0"/>
              </a:rPr>
              <a:t>Steel.</a:t>
            </a:r>
          </a:p>
        </p:txBody>
      </p:sp>
      <p:sp>
        <p:nvSpPr>
          <p:cNvPr id="12" name="TextBox 11">
            <a:extLst>
              <a:ext uri="{FF2B5EF4-FFF2-40B4-BE49-F238E27FC236}">
                <a16:creationId xmlns:a16="http://schemas.microsoft.com/office/drawing/2014/main" id="{F57DA767-0951-45E4-A63B-39541938A82C}"/>
              </a:ext>
            </a:extLst>
          </p:cNvPr>
          <p:cNvSpPr txBox="1"/>
          <p:nvPr/>
        </p:nvSpPr>
        <p:spPr>
          <a:xfrm>
            <a:off x="448965" y="3887115"/>
            <a:ext cx="3888432" cy="2031325"/>
          </a:xfrm>
          <a:prstGeom prst="rect">
            <a:avLst/>
          </a:prstGeom>
          <a:noFill/>
        </p:spPr>
        <p:txBody>
          <a:bodyPr wrap="square" rtlCol="0">
            <a:spAutoFit/>
          </a:bodyPr>
          <a:lstStyle/>
          <a:p>
            <a:pPr marL="342900" indent="-342900" latinLnBrk="1">
              <a:buFont typeface="Wingdings" panose="05000000000000000000" pitchFamily="2" charset="2"/>
              <a:buChar char="§"/>
            </a:pPr>
            <a:r>
              <a:rPr lang="en-US" b="1" dirty="0">
                <a:solidFill>
                  <a:prstClr val="white"/>
                </a:solidFill>
                <a:effectLst>
                  <a:outerShdw blurRad="38100" dist="38100" dir="2700000" algn="tl">
                    <a:srgbClr val="000000">
                      <a:alpha val="43137"/>
                    </a:srgbClr>
                  </a:outerShdw>
                </a:effectLst>
                <a:cs typeface="Times New Roman" panose="02020603050405020304" pitchFamily="18" charset="0"/>
              </a:rPr>
              <a:t>Capacities range— from several      kilograms to a few tons.</a:t>
            </a:r>
          </a:p>
          <a:p>
            <a:pPr marL="342900" indent="-342900" latinLnBrk="1">
              <a:buFont typeface="Wingdings" panose="05000000000000000000" pitchFamily="2" charset="2"/>
              <a:buChar char="§"/>
            </a:pPr>
            <a:r>
              <a:rPr lang="en-US" b="1" dirty="0">
                <a:solidFill>
                  <a:prstClr val="white"/>
                </a:solidFill>
                <a:effectLst>
                  <a:outerShdw blurRad="38100" dist="38100" dir="2700000" algn="tl">
                    <a:srgbClr val="000000">
                      <a:alpha val="43137"/>
                    </a:srgbClr>
                  </a:outerShdw>
                </a:effectLst>
                <a:cs typeface="Times New Roman" panose="02020603050405020304" pitchFamily="18" charset="0"/>
              </a:rPr>
              <a:t>Most column systems have devices for </a:t>
            </a:r>
          </a:p>
          <a:p>
            <a:pPr marL="342900" indent="-342900" latinLnBrk="1">
              <a:buFont typeface="Calibri" panose="020F0502020204030204" pitchFamily="34" charset="0"/>
              <a:buChar char="–"/>
            </a:pPr>
            <a:r>
              <a:rPr lang="en-US" b="1" dirty="0">
                <a:solidFill>
                  <a:prstClr val="white"/>
                </a:solidFill>
                <a:effectLst>
                  <a:outerShdw blurRad="38100" dist="38100" dir="2700000" algn="tl">
                    <a:srgbClr val="000000">
                      <a:alpha val="43137"/>
                    </a:srgbClr>
                  </a:outerShdw>
                </a:effectLst>
                <a:cs typeface="Times New Roman" panose="02020603050405020304" pitchFamily="18" charset="0"/>
              </a:rPr>
              <a:t>Taking samples or</a:t>
            </a:r>
          </a:p>
          <a:p>
            <a:pPr marL="342900" indent="-342900" latinLnBrk="1">
              <a:buFont typeface="Calibri" panose="020F0502020204030204" pitchFamily="34" charset="0"/>
              <a:buChar char="–"/>
            </a:pPr>
            <a:r>
              <a:rPr lang="en-US" b="1" dirty="0">
                <a:solidFill>
                  <a:prstClr val="white"/>
                </a:solidFill>
                <a:effectLst>
                  <a:outerShdw blurRad="38100" dist="38100" dir="2700000" algn="tl">
                    <a:srgbClr val="000000">
                      <a:alpha val="43137"/>
                    </a:srgbClr>
                  </a:outerShdw>
                </a:effectLst>
                <a:cs typeface="Times New Roman" panose="02020603050405020304" pitchFamily="18" charset="0"/>
              </a:rPr>
              <a:t>Installing special instruments.</a:t>
            </a:r>
          </a:p>
          <a:p>
            <a:pPr marL="342900" indent="-342900" latinLnBrk="1">
              <a:buFont typeface="Wingdings" panose="05000000000000000000" pitchFamily="2" charset="2"/>
              <a:buChar char="§"/>
            </a:pPr>
            <a:endParaRPr lang="en-US" b="1" dirty="0">
              <a:solidFill>
                <a:prstClr val="white"/>
              </a:solidFill>
              <a:effectLst>
                <a:outerShdw blurRad="38100" dist="38100" dir="2700000" algn="tl">
                  <a:srgbClr val="000000">
                    <a:alpha val="43137"/>
                  </a:srgbClr>
                </a:outerShdw>
              </a:effectLst>
              <a:cs typeface="Times New Roman" panose="02020603050405020304" pitchFamily="18" charset="0"/>
            </a:endParaRPr>
          </a:p>
        </p:txBody>
      </p:sp>
    </p:spTree>
    <p:extLst>
      <p:ext uri="{BB962C8B-B14F-4D97-AF65-F5344CB8AC3E}">
        <p14:creationId xmlns:p14="http://schemas.microsoft.com/office/powerpoint/2010/main" val="114351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fill="hold" grpId="0" nodeType="clickEffect">
                                  <p:stCondLst>
                                    <p:cond delay="0"/>
                                  </p:stCondLst>
                                  <p:childTnLst>
                                    <p:animMotion origin="layout" path="M 0 0 L 0.067 0.04 C 0.081 0.049 0.102 0.054 0.124 0.054 C 0.149 0.054 0.169 0.049 0.183 0.04 L 0.25 0 E" pathEditMode="relative" ptsTypes="">
                                      <p:cBhvr>
                                        <p:cTn id="6" dur="2000" fill="hold"/>
                                        <p:tgtEl>
                                          <p:spTgt spid="8"/>
                                        </p:tgtEl>
                                        <p:attrNameLst>
                                          <p:attrName>ppt_x</p:attrName>
                                          <p:attrName>ppt_y</p:attrName>
                                        </p:attrNameLst>
                                      </p:cBhvr>
                                    </p:animMotion>
                                  </p:childTnLst>
                                </p:cTn>
                              </p:par>
                              <p:par>
                                <p:cTn id="7"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8" dur="2000" fill="hold"/>
                                        <p:tgtEl>
                                          <p:spTgt spid="10"/>
                                        </p:tgtEl>
                                        <p:attrNameLst>
                                          <p:attrName>ppt_x</p:attrName>
                                          <p:attrName>ppt_y</p:attrName>
                                        </p:attrNameLst>
                                      </p:cBhvr>
                                    </p:animMotion>
                                  </p:childTnLst>
                                </p:cTn>
                              </p:par>
                              <p:par>
                                <p:cTn id="9"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0" dur="2000" fill="hold"/>
                                        <p:tgtEl>
                                          <p:spTgt spid="16"/>
                                        </p:tgtEl>
                                        <p:attrNameLst>
                                          <p:attrName>ppt_x</p:attrName>
                                          <p:attrName>ppt_y</p:attrName>
                                        </p:attrNameLst>
                                      </p:cBhvr>
                                    </p:animMotion>
                                  </p:childTnLst>
                                </p:cTn>
                              </p:par>
                              <p:par>
                                <p:cTn id="11"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2" dur="2000" fill="hold"/>
                                        <p:tgtEl>
                                          <p:spTgt spid="17"/>
                                        </p:tgtEl>
                                        <p:attrNameLst>
                                          <p:attrName>ppt_x</p:attrName>
                                          <p:attrName>ppt_y</p:attrName>
                                        </p:attrNameLst>
                                      </p:cBhvr>
                                    </p:animMotion>
                                  </p:childTnLst>
                                </p:cTn>
                              </p:par>
                              <p:par>
                                <p:cTn id="13"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4" dur="2000" fill="hold"/>
                                        <p:tgtEl>
                                          <p:spTgt spid="18"/>
                                        </p:tgtEl>
                                        <p:attrNameLst>
                                          <p:attrName>ppt_x</p:attrName>
                                          <p:attrName>ppt_y</p:attrName>
                                        </p:attrNameLst>
                                      </p:cBhvr>
                                    </p:animMotion>
                                  </p:childTnLst>
                                </p:cTn>
                              </p:par>
                              <p:par>
                                <p:cTn id="15"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6" dur="2000" fill="hold"/>
                                        <p:tgtEl>
                                          <p:spTgt spid="19"/>
                                        </p:tgtEl>
                                        <p:attrNameLst>
                                          <p:attrName>ppt_x</p:attrName>
                                          <p:attrName>ppt_y</p:attrName>
                                        </p:attrNameLst>
                                      </p:cBhvr>
                                    </p:animMotion>
                                  </p:childTnLst>
                                </p:cTn>
                              </p:par>
                              <p:par>
                                <p:cTn id="17" presetID="37" presetClass="path" presetSubtype="0" accel="50000" fill="hold" grpId="0" nodeType="withEffect">
                                  <p:stCondLst>
                                    <p:cond delay="0"/>
                                  </p:stCondLst>
                                  <p:childTnLst>
                                    <p:animMotion origin="layout" path="M 0 0 L 0.067 0.04 C 0.081 0.049 0.102 0.054 0.124 0.054 C 0.149 0.054 0.169 0.049 0.183 0.04 L 0.25 0 E" pathEditMode="relative" ptsTypes="">
                                      <p:cBhvr>
                                        <p:cTn id="18" dur="2000" fill="hold"/>
                                        <p:tgtEl>
                                          <p:spTgt spid="9"/>
                                        </p:tgtEl>
                                        <p:attrNameLst>
                                          <p:attrName>ppt_x</p:attrName>
                                          <p:attrName>ppt_y</p:attrName>
                                        </p:attrNameLst>
                                      </p:cBhvr>
                                    </p:animMotion>
                                  </p:childTnLst>
                                </p:cTn>
                              </p:par>
                              <p:par>
                                <p:cTn id="19" presetID="37" presetClass="path" presetSubtype="0" accel="50000" fill="hold" grpId="0" nodeType="withEffect">
                                  <p:stCondLst>
                                    <p:cond delay="0"/>
                                  </p:stCondLst>
                                  <p:childTnLst>
                                    <p:animMotion origin="layout" path="M 1.11111E-6 0 L 0.06701 0.04012 C 0.08108 0.04907 0.10208 0.05401 0.12396 0.05401 C 0.14896 0.05401 0.16892 0.04907 0.18299 0.04012 L 0.25 0 " pathEditMode="relative" rAng="0" ptsTypes="AAAAA">
                                      <p:cBhvr>
                                        <p:cTn id="20" dur="2000" fill="hold"/>
                                        <p:tgtEl>
                                          <p:spTgt spid="20"/>
                                        </p:tgtEl>
                                        <p:attrNameLst>
                                          <p:attrName>ppt_x</p:attrName>
                                          <p:attrName>ppt_y</p:attrName>
                                        </p:attrNameLst>
                                      </p:cBhvr>
                                      <p:rCtr x="12500" y="2685"/>
                                    </p:animMotion>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animBg="1"/>
      <p:bldP spid="17" grpId="0" animBg="1"/>
      <p:bldP spid="18" grpId="0" animBg="1"/>
      <p:bldP spid="19" grpId="0" animBg="1"/>
      <p:bldP spid="9" grpId="0" animBg="1"/>
      <p:bldP spid="20" grpId="0"/>
      <p:bldP spid="2"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1FA9D3AF-FC8C-4516-8096-5E4A463A4ECF}"/>
              </a:ext>
            </a:extLst>
          </p:cNvPr>
          <p:cNvSpPr/>
          <p:nvPr/>
        </p:nvSpPr>
        <p:spPr>
          <a:xfrm>
            <a:off x="0" y="0"/>
            <a:ext cx="9144000" cy="6858000"/>
          </a:xfrm>
          <a:prstGeom prst="flowChartProcess">
            <a:avLst/>
          </a:prstGeom>
          <a:solidFill>
            <a:srgbClr val="1B44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a:solidFill>
                <a:prstClr val="white"/>
              </a:solidFill>
            </a:endParaRPr>
          </a:p>
        </p:txBody>
      </p:sp>
      <p:pic>
        <p:nvPicPr>
          <p:cNvPr id="6" name="Picture 5">
            <a:extLst>
              <a:ext uri="{FF2B5EF4-FFF2-40B4-BE49-F238E27FC236}">
                <a16:creationId xmlns:a16="http://schemas.microsoft.com/office/drawing/2014/main" id="{728C4170-FE37-477A-BFC6-AE20517BAA37}"/>
              </a:ext>
            </a:extLst>
          </p:cNvPr>
          <p:cNvPicPr>
            <a:picLocks noChangeAspect="1"/>
          </p:cNvPicPr>
          <p:nvPr/>
        </p:nvPicPr>
        <p:blipFill rotWithShape="1">
          <a:blip r:embed="rId2" cstate="print">
            <a:lum bright="70000" contrast="-70000"/>
            <a:extLst>
              <a:ext uri="{28A0092B-C50C-407E-A947-70E740481C1C}">
                <a14:useLocalDpi xmlns:a14="http://schemas.microsoft.com/office/drawing/2010/main" val="0"/>
              </a:ext>
            </a:extLst>
          </a:blip>
          <a:srcRect r="968" b="16416"/>
          <a:stretch/>
        </p:blipFill>
        <p:spPr>
          <a:xfrm>
            <a:off x="7895923" y="69490"/>
            <a:ext cx="1248077" cy="1053389"/>
          </a:xfrm>
          <a:prstGeom prst="rect">
            <a:avLst/>
          </a:prstGeom>
        </p:spPr>
      </p:pic>
      <p:pic>
        <p:nvPicPr>
          <p:cNvPr id="7" name="Picture 6">
            <a:extLst>
              <a:ext uri="{FF2B5EF4-FFF2-40B4-BE49-F238E27FC236}">
                <a16:creationId xmlns:a16="http://schemas.microsoft.com/office/drawing/2014/main" id="{2677FDE9-33D0-4651-A74A-B01A6131A850}"/>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b="14695"/>
          <a:stretch/>
        </p:blipFill>
        <p:spPr>
          <a:xfrm>
            <a:off x="0" y="5719575"/>
            <a:ext cx="1080120" cy="921391"/>
          </a:xfrm>
          <a:prstGeom prst="rect">
            <a:avLst/>
          </a:prstGeom>
        </p:spPr>
      </p:pic>
      <p:pic>
        <p:nvPicPr>
          <p:cNvPr id="10" name="Picture 9">
            <a:extLst>
              <a:ext uri="{FF2B5EF4-FFF2-40B4-BE49-F238E27FC236}">
                <a16:creationId xmlns:a16="http://schemas.microsoft.com/office/drawing/2014/main" id="{D4A71F47-ED1B-4D96-B19C-A0B64BFF4820}"/>
              </a:ext>
            </a:extLst>
          </p:cNvPr>
          <p:cNvPicPr>
            <a:picLocks noChangeAspect="1"/>
          </p:cNvPicPr>
          <p:nvPr/>
        </p:nvPicPr>
        <p:blipFill>
          <a:blip r:embed="rId4"/>
          <a:stretch>
            <a:fillRect/>
          </a:stretch>
        </p:blipFill>
        <p:spPr>
          <a:xfrm>
            <a:off x="1547664" y="1340768"/>
            <a:ext cx="5904656" cy="4248472"/>
          </a:xfrm>
          <a:prstGeom prst="rect">
            <a:avLst/>
          </a:prstGeom>
        </p:spPr>
      </p:pic>
      <p:sp>
        <p:nvSpPr>
          <p:cNvPr id="11" name="Flowchart: Process 10">
            <a:extLst>
              <a:ext uri="{FF2B5EF4-FFF2-40B4-BE49-F238E27FC236}">
                <a16:creationId xmlns:a16="http://schemas.microsoft.com/office/drawing/2014/main" id="{ECC68A7C-54E4-4C5E-A391-8681C1FA724F}"/>
              </a:ext>
            </a:extLst>
          </p:cNvPr>
          <p:cNvSpPr/>
          <p:nvPr/>
        </p:nvSpPr>
        <p:spPr>
          <a:xfrm rot="5400000" flipV="1">
            <a:off x="5291297" y="3428216"/>
            <a:ext cx="4248472" cy="735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latinLnBrk="1"/>
            <a:endParaRPr lang="en-US" sz="1351" dirty="0">
              <a:solidFill>
                <a:prstClr val="white"/>
              </a:solidFill>
            </a:endParaRPr>
          </a:p>
        </p:txBody>
      </p:sp>
      <p:pic>
        <p:nvPicPr>
          <p:cNvPr id="2" name="Picture 1">
            <a:extLst>
              <a:ext uri="{FF2B5EF4-FFF2-40B4-BE49-F238E27FC236}">
                <a16:creationId xmlns:a16="http://schemas.microsoft.com/office/drawing/2014/main" id="{9E9AD6FA-C649-40C8-A9A0-158BA8829B1A}"/>
              </a:ext>
            </a:extLst>
          </p:cNvPr>
          <p:cNvPicPr>
            <a:picLocks noChangeAspect="1"/>
          </p:cNvPicPr>
          <p:nvPr/>
        </p:nvPicPr>
        <p:blipFill>
          <a:blip r:embed="rId5"/>
          <a:stretch>
            <a:fillRect/>
          </a:stretch>
        </p:blipFill>
        <p:spPr>
          <a:xfrm>
            <a:off x="0" y="222195"/>
            <a:ext cx="1115616" cy="947909"/>
          </a:xfrm>
          <a:prstGeom prst="rect">
            <a:avLst/>
          </a:prstGeom>
        </p:spPr>
      </p:pic>
      <p:pic>
        <p:nvPicPr>
          <p:cNvPr id="3" name="Picture 2">
            <a:extLst>
              <a:ext uri="{FF2B5EF4-FFF2-40B4-BE49-F238E27FC236}">
                <a16:creationId xmlns:a16="http://schemas.microsoft.com/office/drawing/2014/main" id="{0DAAEEBD-47AB-4736-B5AB-DCC446732B43}"/>
              </a:ext>
            </a:extLst>
          </p:cNvPr>
          <p:cNvPicPr>
            <a:picLocks noChangeAspect="1"/>
          </p:cNvPicPr>
          <p:nvPr/>
        </p:nvPicPr>
        <p:blipFill>
          <a:blip r:embed="rId6"/>
          <a:stretch>
            <a:fillRect/>
          </a:stretch>
        </p:blipFill>
        <p:spPr>
          <a:xfrm>
            <a:off x="7650080" y="5692388"/>
            <a:ext cx="1493920" cy="1165612"/>
          </a:xfrm>
          <a:prstGeom prst="rect">
            <a:avLst/>
          </a:prstGeom>
        </p:spPr>
      </p:pic>
      <p:pic>
        <p:nvPicPr>
          <p:cNvPr id="4" name="Picture 3">
            <a:extLst>
              <a:ext uri="{FF2B5EF4-FFF2-40B4-BE49-F238E27FC236}">
                <a16:creationId xmlns:a16="http://schemas.microsoft.com/office/drawing/2014/main" id="{73DB5725-4FEA-4C72-9CDB-F3DB7D6EF852}"/>
              </a:ext>
            </a:extLst>
          </p:cNvPr>
          <p:cNvPicPr>
            <a:picLocks noChangeAspect="1"/>
          </p:cNvPicPr>
          <p:nvPr/>
        </p:nvPicPr>
        <p:blipFill>
          <a:blip r:embed="rId7"/>
          <a:stretch>
            <a:fillRect/>
          </a:stretch>
        </p:blipFill>
        <p:spPr>
          <a:xfrm>
            <a:off x="1068474" y="999102"/>
            <a:ext cx="6863036" cy="4893400"/>
          </a:xfrm>
          <a:prstGeom prst="rect">
            <a:avLst/>
          </a:prstGeom>
        </p:spPr>
      </p:pic>
    </p:spTree>
    <p:extLst>
      <p:ext uri="{BB962C8B-B14F-4D97-AF65-F5344CB8AC3E}">
        <p14:creationId xmlns:p14="http://schemas.microsoft.com/office/powerpoint/2010/main" val="4025141289"/>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l="-12000" r="-12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6BC14FF-7107-4DB2-BDC6-E673D2FB42E1}"/>
              </a:ext>
            </a:extLst>
          </p:cNvPr>
          <p:cNvSpPr/>
          <p:nvPr/>
        </p:nvSpPr>
        <p:spPr>
          <a:xfrm>
            <a:off x="4266591" y="4956050"/>
            <a:ext cx="4877410" cy="1384995"/>
          </a:xfrm>
          <a:prstGeom prst="rect">
            <a:avLst/>
          </a:prstGeom>
          <a:solidFill>
            <a:srgbClr val="5D7467"/>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dirty="0">
                <a:ln>
                  <a:noFill/>
                </a:ln>
                <a:solidFill>
                  <a:prstClr val="black">
                    <a:lumMod val="95000"/>
                    <a:lumOff val="5000"/>
                  </a:prstClr>
                </a:solidFill>
                <a:effectLst>
                  <a:outerShdw blurRad="38100" dist="38100" dir="2700000" algn="tl">
                    <a:srgbClr val="000000">
                      <a:alpha val="43137"/>
                    </a:srgbClr>
                  </a:outerShdw>
                </a:effectLst>
                <a:uLnTx/>
                <a:uFillTx/>
                <a:latin typeface="Palatino Linotype" panose="02040502050505030304"/>
                <a:ea typeface="+mn-ea"/>
                <a:cs typeface="+mn-cs"/>
              </a:rPr>
              <a:t>Industrial</a:t>
            </a:r>
            <a:r>
              <a:rPr kumimoji="0" lang="en-US" sz="4000" b="1" i="1" u="none" strike="noStrike" kern="1200" cap="none" spc="0" normalizeH="0" baseline="0" noProof="0" dirty="0">
                <a:ln>
                  <a:noFill/>
                </a:ln>
                <a:solidFill>
                  <a:prstClr val="black">
                    <a:lumMod val="95000"/>
                    <a:lumOff val="5000"/>
                  </a:prstClr>
                </a:solidFill>
                <a:effectLst>
                  <a:outerShdw blurRad="38100" dist="38100" dir="2700000" algn="tl">
                    <a:srgbClr val="000000">
                      <a:alpha val="43137"/>
                    </a:srgbClr>
                  </a:outerShdw>
                </a:effectLst>
                <a:uLnTx/>
                <a:uFillTx/>
                <a:latin typeface="Palatino Linotype" panose="02040502050505030304"/>
                <a:ea typeface="+mn-ea"/>
                <a:cs typeface="+mn-cs"/>
              </a:rPr>
              <a:t> Leaching Process</a:t>
            </a:r>
            <a:endParaRPr kumimoji="0" lang="en-US" sz="4000" b="0"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Tree>
    <p:extLst>
      <p:ext uri="{BB962C8B-B14F-4D97-AF65-F5344CB8AC3E}">
        <p14:creationId xmlns:p14="http://schemas.microsoft.com/office/powerpoint/2010/main" val="4288995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6E525FC-E3CB-47BD-8C05-2BA8ADB1E154}"/>
              </a:ext>
            </a:extLst>
          </p:cNvPr>
          <p:cNvSpPr>
            <a:spLocks noGrp="1"/>
          </p:cNvSpPr>
          <p:nvPr>
            <p:ph type="title"/>
          </p:nvPr>
        </p:nvSpPr>
        <p:spPr>
          <a:xfrm>
            <a:off x="1517900" y="374900"/>
            <a:ext cx="7202776" cy="1143000"/>
          </a:xfrm>
        </p:spPr>
        <p:txBody>
          <a:bodyPr/>
          <a:lstStyle/>
          <a:p>
            <a:pPr algn="ctr"/>
            <a:r>
              <a:rPr lang="en-US" sz="4400" b="1" i="1" dirty="0">
                <a:solidFill>
                  <a:srgbClr val="266867"/>
                </a:solidFill>
                <a:effectLst>
                  <a:outerShdw blurRad="38100" dist="38100" dir="2700000" algn="tl">
                    <a:srgbClr val="000000">
                      <a:alpha val="43137"/>
                    </a:srgbClr>
                  </a:outerShdw>
                </a:effectLst>
                <a:latin typeface="Palatino Linotype" panose="02040502050505030304"/>
              </a:rPr>
              <a:t>Industrial</a:t>
            </a:r>
            <a:r>
              <a:rPr lang="en-US" sz="4000" b="1" i="1" dirty="0">
                <a:solidFill>
                  <a:srgbClr val="266867"/>
                </a:solidFill>
                <a:effectLst>
                  <a:outerShdw blurRad="38100" dist="38100" dir="2700000" algn="tl">
                    <a:srgbClr val="000000">
                      <a:alpha val="43137"/>
                    </a:srgbClr>
                  </a:outerShdw>
                </a:effectLst>
                <a:latin typeface="Palatino Linotype" panose="02040502050505030304"/>
              </a:rPr>
              <a:t> Leaching Process</a:t>
            </a:r>
            <a:endParaRPr lang="en-US" dirty="0">
              <a:solidFill>
                <a:srgbClr val="266867"/>
              </a:solidFill>
            </a:endParaRPr>
          </a:p>
        </p:txBody>
      </p:sp>
      <p:sp>
        <p:nvSpPr>
          <p:cNvPr id="9" name="Content Placeholder 2">
            <a:extLst>
              <a:ext uri="{FF2B5EF4-FFF2-40B4-BE49-F238E27FC236}">
                <a16:creationId xmlns:a16="http://schemas.microsoft.com/office/drawing/2014/main" id="{93192A30-DD00-4CB2-A4C7-2963A04B59B6}"/>
              </a:ext>
            </a:extLst>
          </p:cNvPr>
          <p:cNvSpPr>
            <a:spLocks noGrp="1"/>
          </p:cNvSpPr>
          <p:nvPr>
            <p:ph idx="1"/>
          </p:nvPr>
        </p:nvSpPr>
        <p:spPr>
          <a:xfrm>
            <a:off x="1517900" y="1670300"/>
            <a:ext cx="7202776" cy="4495800"/>
          </a:xfrm>
        </p:spPr>
        <p:txBody>
          <a:bodyPr>
            <a:normAutofit/>
          </a:bodyPr>
          <a:lstStyle/>
          <a:p>
            <a:pPr marL="0" indent="0">
              <a:buNone/>
            </a:pPr>
            <a:r>
              <a:rPr lang="en-US" b="1" u="sng" dirty="0"/>
              <a:t>Heap leaching</a:t>
            </a:r>
          </a:p>
          <a:p>
            <a:pPr marL="342900" indent="-342900" algn="just">
              <a:buFont typeface="Wingdings" panose="05000000000000000000" pitchFamily="2" charset="2"/>
              <a:buChar char="§"/>
            </a:pPr>
            <a:r>
              <a:rPr lang="en-US" sz="2000" dirty="0"/>
              <a:t>Extract precious metals, copper, uranium, and other compounds from ore.</a:t>
            </a:r>
          </a:p>
          <a:p>
            <a:pPr marL="342900" indent="-342900" algn="just">
              <a:buFont typeface="Wingdings" panose="05000000000000000000" pitchFamily="2" charset="2"/>
              <a:buChar char="§"/>
            </a:pPr>
            <a:r>
              <a:rPr lang="en-US" sz="2000" dirty="0"/>
              <a:t>This procedure is mainly used for fine-grained ores.</a:t>
            </a:r>
          </a:p>
          <a:p>
            <a:pPr marL="342900" indent="-342900" algn="just">
              <a:buFont typeface="Wingdings" panose="05000000000000000000" pitchFamily="2" charset="2"/>
              <a:buChar char="§"/>
            </a:pPr>
            <a:r>
              <a:rPr lang="en-US" sz="2000" dirty="0"/>
              <a:t>Mined ore is usually crushed into small chunks.</a:t>
            </a:r>
          </a:p>
          <a:p>
            <a:pPr marL="342900" indent="-342900" algn="just">
              <a:buFont typeface="Wingdings" panose="05000000000000000000" pitchFamily="2" charset="2"/>
              <a:buChar char="§"/>
            </a:pPr>
            <a:r>
              <a:rPr lang="en-US" sz="2000" dirty="0"/>
              <a:t>Ore is arranged in heap.</a:t>
            </a:r>
          </a:p>
          <a:p>
            <a:pPr marL="342900" indent="-342900" algn="just">
              <a:buFont typeface="Wingdings" panose="05000000000000000000" pitchFamily="2" charset="2"/>
              <a:buChar char="§"/>
            </a:pPr>
            <a:r>
              <a:rPr lang="en-US" sz="2000" dirty="0"/>
              <a:t>Heap is subjected to continuous sprinkling of aqueous solution.</a:t>
            </a:r>
          </a:p>
          <a:p>
            <a:pPr marL="342900" indent="-342900" algn="just">
              <a:buFont typeface="Wingdings" panose="05000000000000000000" pitchFamily="2" charset="2"/>
              <a:buChar char="§"/>
            </a:pPr>
            <a:r>
              <a:rPr lang="en-US" sz="2000" dirty="0"/>
              <a:t>Aqueous solution contains microorganism. </a:t>
            </a:r>
          </a:p>
          <a:p>
            <a:pPr lvl="0" algn="just">
              <a:buClr>
                <a:srgbClr val="855D5D"/>
              </a:buClr>
              <a:buFont typeface="Wingdings" panose="05000000000000000000" pitchFamily="2" charset="2"/>
              <a:buChar char="§"/>
            </a:pPr>
            <a:r>
              <a:rPr lang="en-US" sz="2000" dirty="0">
                <a:solidFill>
                  <a:prstClr val="black"/>
                </a:solidFill>
              </a:rPr>
              <a:t>Microorganism works on the heap of ore and produces leach liquor.</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endParaRPr lang="en-US" sz="2000" dirty="0"/>
          </a:p>
        </p:txBody>
      </p:sp>
      <p:sp>
        <p:nvSpPr>
          <p:cNvPr id="4" name="Rectangle 3">
            <a:extLst>
              <a:ext uri="{FF2B5EF4-FFF2-40B4-BE49-F238E27FC236}">
                <a16:creationId xmlns:a16="http://schemas.microsoft.com/office/drawing/2014/main" id="{6A59297D-90F2-4171-B0DA-2128A56D8F04}"/>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89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AC4B1A-5E9D-445B-A06C-6170127C9BE7}"/>
              </a:ext>
            </a:extLst>
          </p:cNvPr>
          <p:cNvSpPr>
            <a:spLocks noGrp="1"/>
          </p:cNvSpPr>
          <p:nvPr>
            <p:ph type="title"/>
          </p:nvPr>
        </p:nvSpPr>
        <p:spPr>
          <a:xfrm>
            <a:off x="1517900" y="222195"/>
            <a:ext cx="7202776" cy="1447800"/>
          </a:xfrm>
        </p:spPr>
        <p:txBody>
          <a:bodyPr>
            <a:normAutofit/>
          </a:bodyPr>
          <a:lstStyle/>
          <a:p>
            <a:pPr algn="r"/>
            <a:r>
              <a:rPr lang="en-US" sz="4400" b="1" i="1" dirty="0">
                <a:solidFill>
                  <a:prstClr val="white"/>
                </a:solidFill>
                <a:effectLst>
                  <a:outerShdw blurRad="38100" dist="38100" dir="2700000" algn="tl">
                    <a:srgbClr val="000000">
                      <a:alpha val="43137"/>
                    </a:srgbClr>
                  </a:outerShdw>
                </a:effectLst>
                <a:latin typeface="Palatino Linotype" panose="02040502050505030304"/>
              </a:rPr>
              <a:t>Heap leaching</a:t>
            </a:r>
            <a:br>
              <a:rPr lang="en-US" sz="4400" b="1" i="1" dirty="0">
                <a:solidFill>
                  <a:prstClr val="white"/>
                </a:solidFill>
                <a:effectLst>
                  <a:outerShdw blurRad="38100" dist="38100" dir="2700000" algn="tl">
                    <a:srgbClr val="000000">
                      <a:alpha val="43137"/>
                    </a:srgbClr>
                  </a:outerShdw>
                </a:effectLst>
                <a:latin typeface="Palatino Linotype" panose="02040502050505030304"/>
              </a:rPr>
            </a:br>
            <a:endParaRPr lang="en-US" sz="4400" b="1" i="1" dirty="0">
              <a:solidFill>
                <a:prstClr val="white"/>
              </a:solidFill>
              <a:effectLst>
                <a:outerShdw blurRad="38100" dist="38100" dir="2700000" algn="tl">
                  <a:srgbClr val="000000">
                    <a:alpha val="43137"/>
                  </a:srgbClr>
                </a:outerShdw>
              </a:effectLst>
              <a:latin typeface="Palatino Linotype" panose="02040502050505030304"/>
            </a:endParaRPr>
          </a:p>
        </p:txBody>
      </p:sp>
      <p:pic>
        <p:nvPicPr>
          <p:cNvPr id="5" name="Picture 4">
            <a:extLst>
              <a:ext uri="{FF2B5EF4-FFF2-40B4-BE49-F238E27FC236}">
                <a16:creationId xmlns:a16="http://schemas.microsoft.com/office/drawing/2014/main" id="{DDBD337E-A035-4000-B80A-9B16F1CE68D3}"/>
              </a:ext>
            </a:extLst>
          </p:cNvPr>
          <p:cNvPicPr>
            <a:picLocks noChangeAspect="1"/>
          </p:cNvPicPr>
          <p:nvPr/>
        </p:nvPicPr>
        <p:blipFill rotWithShape="1">
          <a:blip r:embed="rId2"/>
          <a:srcRect r="882" b="11922"/>
          <a:stretch/>
        </p:blipFill>
        <p:spPr>
          <a:xfrm>
            <a:off x="-1" y="1143000"/>
            <a:ext cx="9192449" cy="5105400"/>
          </a:xfrm>
          <a:prstGeom prst="rect">
            <a:avLst/>
          </a:prstGeom>
        </p:spPr>
      </p:pic>
      <p:sp>
        <p:nvSpPr>
          <p:cNvPr id="6" name="TextBox 5">
            <a:extLst>
              <a:ext uri="{FF2B5EF4-FFF2-40B4-BE49-F238E27FC236}">
                <a16:creationId xmlns:a16="http://schemas.microsoft.com/office/drawing/2014/main" id="{B0D9EEE6-7876-465D-A897-096148459403}"/>
              </a:ext>
            </a:extLst>
          </p:cNvPr>
          <p:cNvSpPr txBox="1"/>
          <p:nvPr/>
        </p:nvSpPr>
        <p:spPr>
          <a:xfrm>
            <a:off x="0" y="6200001"/>
            <a:ext cx="9144000" cy="646331"/>
          </a:xfrm>
          <a:prstGeom prst="rect">
            <a:avLst/>
          </a:prstGeom>
          <a:solidFill>
            <a:schemeClr val="bg1"/>
          </a:solidFill>
          <a:ln>
            <a:solidFill>
              <a:schemeClr val="accent4"/>
            </a:solidFill>
          </a:ln>
        </p:spPr>
        <p:txBody>
          <a:bodyPr wrap="squar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 4: Schematic of Heap leaching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476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D0336914-C9C0-47E8-818C-F363F40C6156}"/>
              </a:ext>
            </a:extLst>
          </p:cNvPr>
          <p:cNvSpPr/>
          <p:nvPr/>
        </p:nvSpPr>
        <p:spPr>
          <a:xfrm>
            <a:off x="0" y="5510893"/>
            <a:ext cx="1335511" cy="48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41" name="Picture 40">
            <a:extLst>
              <a:ext uri="{FF2B5EF4-FFF2-40B4-BE49-F238E27FC236}">
                <a16:creationId xmlns:a16="http://schemas.microsoft.com/office/drawing/2014/main" id="{4ABC89D4-621F-4E5E-8F46-D77F1F409C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805" y="146177"/>
            <a:ext cx="1145041" cy="924587"/>
          </a:xfrm>
          <a:prstGeom prst="rect">
            <a:avLst/>
          </a:prstGeom>
        </p:spPr>
      </p:pic>
      <p:grpSp>
        <p:nvGrpSpPr>
          <p:cNvPr id="42" name="Group 41">
            <a:extLst>
              <a:ext uri="{FF2B5EF4-FFF2-40B4-BE49-F238E27FC236}">
                <a16:creationId xmlns:a16="http://schemas.microsoft.com/office/drawing/2014/main" id="{E5B8CABE-A943-451C-A1E5-37CCB2CBB45C}"/>
              </a:ext>
            </a:extLst>
          </p:cNvPr>
          <p:cNvGrpSpPr/>
          <p:nvPr/>
        </p:nvGrpSpPr>
        <p:grpSpPr>
          <a:xfrm>
            <a:off x="601051" y="2773965"/>
            <a:ext cx="3379305" cy="2432534"/>
            <a:chOff x="861391" y="2576251"/>
            <a:chExt cx="4505740" cy="3243379"/>
          </a:xfrm>
        </p:grpSpPr>
        <p:sp>
          <p:nvSpPr>
            <p:cNvPr id="44" name="TextBox 43">
              <a:extLst>
                <a:ext uri="{FF2B5EF4-FFF2-40B4-BE49-F238E27FC236}">
                  <a16:creationId xmlns:a16="http://schemas.microsoft.com/office/drawing/2014/main" id="{68071D10-F70D-4496-85D6-0C5911EB7B84}"/>
                </a:ext>
              </a:extLst>
            </p:cNvPr>
            <p:cNvSpPr txBox="1"/>
            <p:nvPr/>
          </p:nvSpPr>
          <p:spPr>
            <a:xfrm>
              <a:off x="861391" y="5204077"/>
              <a:ext cx="4505740" cy="615553"/>
            </a:xfrm>
            <a:prstGeom prst="rect">
              <a:avLst/>
            </a:prstGeom>
            <a:noFill/>
          </p:spPr>
          <p:txBody>
            <a:bodyPr wrap="square" rtlCol="0">
              <a:spAutoFit/>
            </a:bodyPr>
            <a:lstStyle/>
            <a:p>
              <a:r>
                <a:rPr lang="en-US" sz="2400" b="1" i="1" dirty="0">
                  <a:solidFill>
                    <a:prstClr val="black"/>
                  </a:solidFill>
                </a:rPr>
                <a:t>Thiobacillus </a:t>
              </a:r>
              <a:r>
                <a:rPr lang="en-US" sz="2400" b="1" i="1" dirty="0" err="1">
                  <a:solidFill>
                    <a:prstClr val="black"/>
                  </a:solidFill>
                </a:rPr>
                <a:t>ferrooxidans</a:t>
              </a:r>
              <a:endParaRPr lang="en-US" sz="2400" b="1" i="1" dirty="0">
                <a:solidFill>
                  <a:prstClr val="black"/>
                </a:solidFill>
              </a:endParaRPr>
            </a:p>
          </p:txBody>
        </p:sp>
        <p:pic>
          <p:nvPicPr>
            <p:cNvPr id="46" name="Picture 45">
              <a:extLst>
                <a:ext uri="{FF2B5EF4-FFF2-40B4-BE49-F238E27FC236}">
                  <a16:creationId xmlns:a16="http://schemas.microsoft.com/office/drawing/2014/main" id="{C57E24DD-3804-440F-8B87-2DC331F20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20" y="2576251"/>
              <a:ext cx="3882889" cy="2485049"/>
            </a:xfrm>
            <a:prstGeom prst="rect">
              <a:avLst/>
            </a:prstGeom>
          </p:spPr>
        </p:pic>
      </p:grpSp>
      <p:grpSp>
        <p:nvGrpSpPr>
          <p:cNvPr id="48" name="Group 47">
            <a:extLst>
              <a:ext uri="{FF2B5EF4-FFF2-40B4-BE49-F238E27FC236}">
                <a16:creationId xmlns:a16="http://schemas.microsoft.com/office/drawing/2014/main" id="{868AAC0F-F7D4-4665-B1ED-C7A06508EACB}"/>
              </a:ext>
            </a:extLst>
          </p:cNvPr>
          <p:cNvGrpSpPr/>
          <p:nvPr/>
        </p:nvGrpSpPr>
        <p:grpSpPr>
          <a:xfrm>
            <a:off x="5163645" y="2773964"/>
            <a:ext cx="3379305" cy="2447094"/>
            <a:chOff x="7050156" y="2556837"/>
            <a:chExt cx="4505740" cy="3262792"/>
          </a:xfrm>
        </p:grpSpPr>
        <p:sp>
          <p:nvSpPr>
            <p:cNvPr id="50" name="TextBox 49">
              <a:extLst>
                <a:ext uri="{FF2B5EF4-FFF2-40B4-BE49-F238E27FC236}">
                  <a16:creationId xmlns:a16="http://schemas.microsoft.com/office/drawing/2014/main" id="{E4ACBEEB-2871-40D2-BE84-B1A1D0B0517D}"/>
                </a:ext>
              </a:extLst>
            </p:cNvPr>
            <p:cNvSpPr txBox="1"/>
            <p:nvPr/>
          </p:nvSpPr>
          <p:spPr>
            <a:xfrm>
              <a:off x="7050156" y="5204076"/>
              <a:ext cx="4505740" cy="615553"/>
            </a:xfrm>
            <a:prstGeom prst="rect">
              <a:avLst/>
            </a:prstGeom>
            <a:noFill/>
          </p:spPr>
          <p:txBody>
            <a:bodyPr wrap="square" rtlCol="0">
              <a:spAutoFit/>
            </a:bodyPr>
            <a:lstStyle/>
            <a:p>
              <a:r>
                <a:rPr lang="en-US" sz="2400" b="1" i="1" dirty="0">
                  <a:solidFill>
                    <a:prstClr val="black"/>
                  </a:solidFill>
                </a:rPr>
                <a:t>Thiobacillus </a:t>
              </a:r>
              <a:r>
                <a:rPr lang="en-US" sz="2400" b="1" i="1" dirty="0" err="1">
                  <a:solidFill>
                    <a:prstClr val="black"/>
                  </a:solidFill>
                </a:rPr>
                <a:t>thiooxidans</a:t>
              </a:r>
              <a:endParaRPr lang="en-US" sz="2400" b="1" i="1" dirty="0">
                <a:solidFill>
                  <a:prstClr val="black"/>
                </a:solidFill>
              </a:endParaRPr>
            </a:p>
          </p:txBody>
        </p:sp>
        <p:pic>
          <p:nvPicPr>
            <p:cNvPr id="52" name="Picture 51">
              <a:extLst>
                <a:ext uri="{FF2B5EF4-FFF2-40B4-BE49-F238E27FC236}">
                  <a16:creationId xmlns:a16="http://schemas.microsoft.com/office/drawing/2014/main" id="{B6799F60-44B6-4BB5-935C-EC41714645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951398" y="1867626"/>
              <a:ext cx="2504465" cy="3882888"/>
            </a:xfrm>
            <a:prstGeom prst="rect">
              <a:avLst/>
            </a:prstGeom>
          </p:spPr>
        </p:pic>
      </p:grpSp>
      <p:sp>
        <p:nvSpPr>
          <p:cNvPr id="53" name="TextBox 52">
            <a:extLst>
              <a:ext uri="{FF2B5EF4-FFF2-40B4-BE49-F238E27FC236}">
                <a16:creationId xmlns:a16="http://schemas.microsoft.com/office/drawing/2014/main" id="{2586F3DF-1B55-4F89-96FD-0026A5B1BA18}"/>
              </a:ext>
            </a:extLst>
          </p:cNvPr>
          <p:cNvSpPr txBox="1"/>
          <p:nvPr/>
        </p:nvSpPr>
        <p:spPr>
          <a:xfrm>
            <a:off x="1538471" y="1784567"/>
            <a:ext cx="6067053" cy="600164"/>
          </a:xfrm>
          <a:prstGeom prst="rect">
            <a:avLst/>
          </a:prstGeom>
          <a:noFill/>
        </p:spPr>
        <p:txBody>
          <a:bodyPr wrap="square" rtlCol="0">
            <a:spAutoFit/>
          </a:bodyPr>
          <a:lstStyle/>
          <a:p>
            <a:r>
              <a:rPr lang="en-US" sz="3300" b="1" dirty="0">
                <a:ln w="15875">
                  <a:solidFill>
                    <a:prstClr val="black"/>
                  </a:solidFill>
                </a:ln>
                <a:solidFill>
                  <a:srgbClr val="2B777A"/>
                </a:solidFill>
                <a:latin typeface="Britannic Bold" panose="020B0903060703020204" pitchFamily="34" charset="0"/>
              </a:rPr>
              <a:t>Most Common Microorganisms</a:t>
            </a:r>
          </a:p>
        </p:txBody>
      </p:sp>
      <p:sp>
        <p:nvSpPr>
          <p:cNvPr id="54" name="TextBox 53">
            <a:extLst>
              <a:ext uri="{FF2B5EF4-FFF2-40B4-BE49-F238E27FC236}">
                <a16:creationId xmlns:a16="http://schemas.microsoft.com/office/drawing/2014/main" id="{21790827-6178-4F29-8845-3B1A423AB794}"/>
              </a:ext>
            </a:extLst>
          </p:cNvPr>
          <p:cNvSpPr txBox="1"/>
          <p:nvPr/>
        </p:nvSpPr>
        <p:spPr>
          <a:xfrm>
            <a:off x="156280" y="6358806"/>
            <a:ext cx="3629025" cy="276999"/>
          </a:xfrm>
          <a:prstGeom prst="rect">
            <a:avLst/>
          </a:prstGeom>
          <a:noFill/>
        </p:spPr>
        <p:txBody>
          <a:bodyPr wrap="square" rtlCol="0">
            <a:spAutoFit/>
          </a:bodyPr>
          <a:lstStyle/>
          <a:p>
            <a:r>
              <a:rPr lang="en-US" sz="1200" b="1" dirty="0">
                <a:solidFill>
                  <a:srgbClr val="0790D8"/>
                </a:solidFill>
              </a:rPr>
              <a:t>N. B. </a:t>
            </a:r>
            <a:r>
              <a:rPr lang="en-US" sz="1200" dirty="0">
                <a:solidFill>
                  <a:prstClr val="black"/>
                </a:solidFill>
              </a:rPr>
              <a:t>This topic will be thoroughly discussed shortly.</a:t>
            </a:r>
          </a:p>
        </p:txBody>
      </p:sp>
      <p:sp>
        <p:nvSpPr>
          <p:cNvPr id="12" name="Rectangle 11"/>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507371"/>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A26D91E-4EEC-4D84-B7AC-06539EF9AC09}"/>
              </a:ext>
            </a:extLst>
          </p:cNvPr>
          <p:cNvSpPr>
            <a:spLocks noGrp="1"/>
          </p:cNvSpPr>
          <p:nvPr>
            <p:ph type="title"/>
          </p:nvPr>
        </p:nvSpPr>
        <p:spPr>
          <a:xfrm>
            <a:off x="1365195" y="374900"/>
            <a:ext cx="7202776" cy="1143000"/>
          </a:xfrm>
        </p:spPr>
        <p:txBody>
          <a:bodyPr>
            <a:normAutofit fontScale="90000"/>
          </a:bodyPr>
          <a:lstStyle/>
          <a:p>
            <a:pPr algn="ctr">
              <a:lnSpc>
                <a:spcPct val="100000"/>
              </a:lnSpc>
            </a:pPr>
            <a:r>
              <a:rPr lang="en-US" sz="4900" b="1" i="1" dirty="0">
                <a:solidFill>
                  <a:srgbClr val="266867"/>
                </a:solidFill>
                <a:effectLst>
                  <a:outerShdw blurRad="38100" dist="38100" dir="2700000" algn="tl">
                    <a:srgbClr val="000000">
                      <a:alpha val="43137"/>
                    </a:srgbClr>
                  </a:outerShdw>
                </a:effectLst>
                <a:latin typeface="Palatino Linotype" panose="02040502050505030304"/>
              </a:rPr>
              <a:t>Industrial</a:t>
            </a:r>
            <a:r>
              <a:rPr lang="en-US" sz="4400" b="1" i="1" dirty="0">
                <a:solidFill>
                  <a:srgbClr val="266867"/>
                </a:solidFill>
                <a:effectLst>
                  <a:outerShdw blurRad="38100" dist="38100" dir="2700000" algn="tl">
                    <a:srgbClr val="000000">
                      <a:alpha val="43137"/>
                    </a:srgbClr>
                  </a:outerShdw>
                </a:effectLst>
                <a:latin typeface="Palatino Linotype" panose="02040502050505030304"/>
              </a:rPr>
              <a:t> Leaching Process</a:t>
            </a:r>
            <a:br>
              <a:rPr lang="en-US" dirty="0"/>
            </a:br>
            <a:endParaRPr lang="en-US" dirty="0"/>
          </a:p>
        </p:txBody>
      </p:sp>
      <p:sp>
        <p:nvSpPr>
          <p:cNvPr id="11" name="Content Placeholder 2">
            <a:extLst>
              <a:ext uri="{FF2B5EF4-FFF2-40B4-BE49-F238E27FC236}">
                <a16:creationId xmlns:a16="http://schemas.microsoft.com/office/drawing/2014/main" id="{DBDDC85B-FDA1-433E-9816-48A10E6B48AE}"/>
              </a:ext>
            </a:extLst>
          </p:cNvPr>
          <p:cNvSpPr>
            <a:spLocks noGrp="1"/>
          </p:cNvSpPr>
          <p:nvPr>
            <p:ph idx="1"/>
          </p:nvPr>
        </p:nvSpPr>
        <p:spPr>
          <a:xfrm>
            <a:off x="1365195" y="1517900"/>
            <a:ext cx="7202776" cy="4495800"/>
          </a:xfrm>
        </p:spPr>
        <p:txBody>
          <a:bodyPr/>
          <a:lstStyle/>
          <a:p>
            <a:pPr marL="0" indent="0">
              <a:buNone/>
            </a:pPr>
            <a:r>
              <a:rPr lang="en-US" b="1" u="sng" dirty="0"/>
              <a:t>Dump leaching</a:t>
            </a:r>
          </a:p>
          <a:p>
            <a:pPr marL="342900" indent="-342900" algn="just">
              <a:buFont typeface="Wingdings" panose="05000000000000000000" pitchFamily="2" charset="2"/>
              <a:buChar char="§"/>
            </a:pPr>
            <a:r>
              <a:rPr lang="en-US" sz="2000" dirty="0"/>
              <a:t>An industrial process to extract precious metals and copper from ores.</a:t>
            </a:r>
          </a:p>
          <a:p>
            <a:pPr marL="342900" indent="-342900" algn="just">
              <a:buFont typeface="Wingdings" panose="05000000000000000000" pitchFamily="2" charset="2"/>
              <a:buChar char="§"/>
            </a:pPr>
            <a:r>
              <a:rPr lang="en-US" sz="2000" dirty="0"/>
              <a:t>Oldest process &amp; similar to heap leaching.</a:t>
            </a:r>
          </a:p>
          <a:p>
            <a:pPr marL="342900" indent="-342900" algn="just">
              <a:buFont typeface="Wingdings" panose="05000000000000000000" pitchFamily="2" charset="2"/>
              <a:buChar char="§"/>
            </a:pPr>
            <a:r>
              <a:rPr lang="en-US" sz="2000" dirty="0"/>
              <a:t>Size of dump varies considerably.</a:t>
            </a:r>
          </a:p>
          <a:p>
            <a:pPr marL="342900" indent="-342900" algn="just">
              <a:buFont typeface="Wingdings" panose="05000000000000000000" pitchFamily="2" charset="2"/>
              <a:buChar char="§"/>
            </a:pPr>
            <a:r>
              <a:rPr lang="en-US" sz="2000" dirty="0"/>
              <a:t>Amount of ore in the range of several hundred thousand tons of ore.</a:t>
            </a:r>
          </a:p>
          <a:p>
            <a:pPr marL="342900" indent="-342900" algn="just">
              <a:buFont typeface="Wingdings" panose="05000000000000000000" pitchFamily="2" charset="2"/>
              <a:buChar char="§"/>
            </a:pPr>
            <a:r>
              <a:rPr lang="en-US" sz="2000" dirty="0"/>
              <a:t>This method of leaching is usually suitable for low grade ores because it is very low cost.</a:t>
            </a:r>
          </a:p>
          <a:p>
            <a:pPr marL="342900" indent="-342900" algn="just">
              <a:buFont typeface="Wingdings" panose="05000000000000000000" pitchFamily="2" charset="2"/>
              <a:buChar char="§"/>
            </a:pPr>
            <a:r>
              <a:rPr lang="en-US" sz="2000" dirty="0"/>
              <a:t>May take up about 1 to 2 years to extract 50% of the desired mineral.</a:t>
            </a:r>
          </a:p>
        </p:txBody>
      </p:sp>
    </p:spTree>
    <p:extLst>
      <p:ext uri="{BB962C8B-B14F-4D97-AF65-F5344CB8AC3E}">
        <p14:creationId xmlns:p14="http://schemas.microsoft.com/office/powerpoint/2010/main" val="210227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8FE93AD-132C-4A6A-A6C1-F78336BC9906}"/>
              </a:ext>
            </a:extLst>
          </p:cNvPr>
          <p:cNvSpPr txBox="1">
            <a:spLocks/>
          </p:cNvSpPr>
          <p:nvPr/>
        </p:nvSpPr>
        <p:spPr>
          <a:xfrm>
            <a:off x="609601" y="1371600"/>
            <a:ext cx="3886200"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The top of the dump is sprinkled continuously.(Fig. 5)</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Content Placeholder 7">
            <a:extLst>
              <a:ext uri="{FF2B5EF4-FFF2-40B4-BE49-F238E27FC236}">
                <a16:creationId xmlns:a16="http://schemas.microsoft.com/office/drawing/2014/main" id="{FD86CC78-CE44-49B8-BDA7-6F078692870E}"/>
              </a:ext>
            </a:extLst>
          </p:cNvPr>
          <p:cNvPicPr>
            <a:picLocks noChangeAspect="1"/>
          </p:cNvPicPr>
          <p:nvPr/>
        </p:nvPicPr>
        <p:blipFill>
          <a:blip r:embed="rId2"/>
          <a:stretch>
            <a:fillRect/>
          </a:stretch>
        </p:blipFill>
        <p:spPr>
          <a:xfrm>
            <a:off x="609600" y="2438400"/>
            <a:ext cx="3886200" cy="3962400"/>
          </a:xfrm>
          <a:prstGeom prst="rect">
            <a:avLst/>
          </a:prstGeom>
        </p:spPr>
      </p:pic>
      <p:sp>
        <p:nvSpPr>
          <p:cNvPr id="6" name="Text Placeholder 4">
            <a:extLst>
              <a:ext uri="{FF2B5EF4-FFF2-40B4-BE49-F238E27FC236}">
                <a16:creationId xmlns:a16="http://schemas.microsoft.com/office/drawing/2014/main" id="{0775F447-E477-4E1A-A2AE-68433B9D0CF5}"/>
              </a:ext>
            </a:extLst>
          </p:cNvPr>
          <p:cNvSpPr txBox="1">
            <a:spLocks/>
          </p:cNvSpPr>
          <p:nvPr/>
        </p:nvSpPr>
        <p:spPr>
          <a:xfrm>
            <a:off x="4648200" y="1371600"/>
            <a:ext cx="3733800" cy="838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Or flooded temporarily.(Fig. 6)</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Content Placeholder 8">
            <a:extLst>
              <a:ext uri="{FF2B5EF4-FFF2-40B4-BE49-F238E27FC236}">
                <a16:creationId xmlns:a16="http://schemas.microsoft.com/office/drawing/2014/main" id="{57F45C6F-1480-490F-906F-90CB50EC375E}"/>
              </a:ext>
            </a:extLst>
          </p:cNvPr>
          <p:cNvPicPr>
            <a:picLocks noChangeAspect="1"/>
          </p:cNvPicPr>
          <p:nvPr/>
        </p:nvPicPr>
        <p:blipFill>
          <a:blip r:embed="rId3"/>
          <a:stretch>
            <a:fillRect/>
          </a:stretch>
        </p:blipFill>
        <p:spPr>
          <a:xfrm>
            <a:off x="4648200" y="2438400"/>
            <a:ext cx="3757613" cy="3962399"/>
          </a:xfrm>
          <a:prstGeom prst="rect">
            <a:avLst/>
          </a:prstGeom>
        </p:spPr>
      </p:pic>
      <p:sp>
        <p:nvSpPr>
          <p:cNvPr id="8" name="Title 6">
            <a:extLst>
              <a:ext uri="{FF2B5EF4-FFF2-40B4-BE49-F238E27FC236}">
                <a16:creationId xmlns:a16="http://schemas.microsoft.com/office/drawing/2014/main" id="{90425B98-0A6C-4709-A496-27FA936EA4DA}"/>
              </a:ext>
            </a:extLst>
          </p:cNvPr>
          <p:cNvSpPr>
            <a:spLocks noGrp="1"/>
          </p:cNvSpPr>
          <p:nvPr>
            <p:ph type="title"/>
          </p:nvPr>
        </p:nvSpPr>
        <p:spPr>
          <a:xfrm>
            <a:off x="3197655" y="152400"/>
            <a:ext cx="7202776" cy="838200"/>
          </a:xfrm>
        </p:spPr>
        <p:txBody>
          <a:bodyPr>
            <a:normAutofit/>
          </a:bodyPr>
          <a:lstStyle/>
          <a:p>
            <a:pPr algn="ctr"/>
            <a:r>
              <a:rPr lang="en-US" sz="4400" b="1" i="1" dirty="0">
                <a:solidFill>
                  <a:schemeClr val="bg1"/>
                </a:solidFill>
                <a:effectLst>
                  <a:outerShdw blurRad="38100" dist="38100" dir="2700000" algn="tl">
                    <a:srgbClr val="000000">
                      <a:alpha val="43137"/>
                    </a:srgbClr>
                  </a:outerShdw>
                </a:effectLst>
                <a:latin typeface="Palatino Linotype" panose="02040502050505030304"/>
              </a:rPr>
              <a:t>Dump leaching</a:t>
            </a:r>
            <a:endParaRPr lang="en-US" sz="4400" dirty="0">
              <a:solidFill>
                <a:schemeClr val="bg1"/>
              </a:solidFill>
            </a:endParaRPr>
          </a:p>
        </p:txBody>
      </p:sp>
      <p:sp>
        <p:nvSpPr>
          <p:cNvPr id="9" name="TextBox 8">
            <a:extLst>
              <a:ext uri="{FF2B5EF4-FFF2-40B4-BE49-F238E27FC236}">
                <a16:creationId xmlns:a16="http://schemas.microsoft.com/office/drawing/2014/main" id="{80086CE6-9FE5-4D4C-BA5A-FADA915B15B3}"/>
              </a:ext>
            </a:extLst>
          </p:cNvPr>
          <p:cNvSpPr txBox="1"/>
          <p:nvPr/>
        </p:nvSpPr>
        <p:spPr>
          <a:xfrm>
            <a:off x="1524000" y="6400800"/>
            <a:ext cx="1905000" cy="381000"/>
          </a:xfrm>
          <a:prstGeom prst="rect">
            <a:avLst/>
          </a:prstGeom>
          <a:solidFill>
            <a:schemeClr val="bg1"/>
          </a:solidFill>
          <a:ln>
            <a:solidFill>
              <a:schemeClr val="accent4"/>
            </a:solidFill>
          </a:ln>
        </p:spPr>
        <p:txBody>
          <a:bodyPr wrap="squar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 5</a:t>
            </a:r>
          </a:p>
        </p:txBody>
      </p:sp>
      <p:sp>
        <p:nvSpPr>
          <p:cNvPr id="10" name="TextBox 9">
            <a:extLst>
              <a:ext uri="{FF2B5EF4-FFF2-40B4-BE49-F238E27FC236}">
                <a16:creationId xmlns:a16="http://schemas.microsoft.com/office/drawing/2014/main" id="{828E123D-B761-4C4F-849E-FDD4109C15D2}"/>
              </a:ext>
            </a:extLst>
          </p:cNvPr>
          <p:cNvSpPr txBox="1"/>
          <p:nvPr/>
        </p:nvSpPr>
        <p:spPr>
          <a:xfrm>
            <a:off x="5562600" y="6400800"/>
            <a:ext cx="1905000" cy="381000"/>
          </a:xfrm>
          <a:prstGeom prst="rect">
            <a:avLst/>
          </a:prstGeom>
          <a:solidFill>
            <a:schemeClr val="bg1"/>
          </a:solidFill>
          <a:ln>
            <a:solidFill>
              <a:schemeClr val="accent4"/>
            </a:solidFill>
          </a:ln>
        </p:spPr>
        <p:txBody>
          <a:bodyPr wrap="squar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 6</a:t>
            </a:r>
          </a:p>
        </p:txBody>
      </p:sp>
      <p:sp>
        <p:nvSpPr>
          <p:cNvPr id="11" name="Rectangle 10">
            <a:extLst>
              <a:ext uri="{FF2B5EF4-FFF2-40B4-BE49-F238E27FC236}">
                <a16:creationId xmlns:a16="http://schemas.microsoft.com/office/drawing/2014/main" id="{A43A6FB6-6F3F-4636-B49B-332456D5A656}"/>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2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86F7-EFB0-4E03-837F-ACF6D397C492}"/>
              </a:ext>
            </a:extLst>
          </p:cNvPr>
          <p:cNvSpPr>
            <a:spLocks noGrp="1"/>
          </p:cNvSpPr>
          <p:nvPr>
            <p:ph type="title"/>
          </p:nvPr>
        </p:nvSpPr>
        <p:spPr>
          <a:xfrm>
            <a:off x="1365195" y="374900"/>
            <a:ext cx="7202776" cy="990600"/>
          </a:xfrm>
        </p:spPr>
        <p:txBody>
          <a:bodyPr>
            <a:normAutofit/>
          </a:bodyPr>
          <a:lstStyle/>
          <a:p>
            <a:pPr algn="ctr"/>
            <a:r>
              <a:rPr lang="en-US" sz="4400" b="1" i="1" dirty="0">
                <a:solidFill>
                  <a:srgbClr val="266867"/>
                </a:solidFill>
                <a:effectLst>
                  <a:outerShdw blurRad="38100" dist="38100" dir="2700000" algn="tl">
                    <a:srgbClr val="000000">
                      <a:alpha val="43137"/>
                    </a:srgbClr>
                  </a:outerShdw>
                </a:effectLst>
                <a:latin typeface="Palatino Linotype" panose="02040502050505030304"/>
              </a:rPr>
              <a:t>Industrial Leaching Process</a:t>
            </a:r>
            <a:endParaRPr lang="en-US" sz="4400" dirty="0">
              <a:solidFill>
                <a:srgbClr val="266867"/>
              </a:solidFill>
            </a:endParaRPr>
          </a:p>
        </p:txBody>
      </p:sp>
      <p:sp>
        <p:nvSpPr>
          <p:cNvPr id="3" name="Content Placeholder 2">
            <a:extLst>
              <a:ext uri="{FF2B5EF4-FFF2-40B4-BE49-F238E27FC236}">
                <a16:creationId xmlns:a16="http://schemas.microsoft.com/office/drawing/2014/main" id="{3E46EF4C-DFEF-42CF-A4F4-0C98A5F8D4B9}"/>
              </a:ext>
            </a:extLst>
          </p:cNvPr>
          <p:cNvSpPr>
            <a:spLocks noGrp="1"/>
          </p:cNvSpPr>
          <p:nvPr>
            <p:ph idx="1"/>
          </p:nvPr>
        </p:nvSpPr>
        <p:spPr>
          <a:xfrm>
            <a:off x="1365195" y="1596540"/>
            <a:ext cx="7202776" cy="4495800"/>
          </a:xfrm>
        </p:spPr>
        <p:txBody>
          <a:bodyPr/>
          <a:lstStyle/>
          <a:p>
            <a:pPr marL="0" indent="0">
              <a:buNone/>
            </a:pPr>
            <a:r>
              <a:rPr lang="en-US" b="1" u="sng" dirty="0"/>
              <a:t>In situ leaching</a:t>
            </a:r>
          </a:p>
          <a:p>
            <a:pPr marL="342900" indent="-342900" algn="just">
              <a:buFont typeface="Wingdings" panose="05000000000000000000" pitchFamily="2" charset="2"/>
              <a:buChar char="§"/>
            </a:pPr>
            <a:r>
              <a:rPr lang="en-US" sz="2000" dirty="0"/>
              <a:t>Ore remains in its original position in earth.</a:t>
            </a:r>
          </a:p>
          <a:p>
            <a:pPr marL="342900" indent="-342900" algn="just">
              <a:buFont typeface="Wingdings" panose="05000000000000000000" pitchFamily="2" charset="2"/>
              <a:buChar char="§"/>
            </a:pPr>
            <a:r>
              <a:rPr lang="en-US" sz="2000" dirty="0"/>
              <a:t>Surface blasting of earth is done to increase the permeability of water.</a:t>
            </a:r>
          </a:p>
          <a:p>
            <a:pPr marL="342900" indent="-342900" algn="just">
              <a:buFont typeface="Wingdings" panose="05000000000000000000" pitchFamily="2" charset="2"/>
              <a:buChar char="§"/>
            </a:pPr>
            <a:r>
              <a:rPr lang="en-US" sz="2000" dirty="0"/>
              <a:t>Water containing thiobacillus is pumped through drilled passages to the ores.</a:t>
            </a:r>
          </a:p>
          <a:p>
            <a:pPr marL="342900" indent="-342900" algn="just">
              <a:buFont typeface="Wingdings" panose="05000000000000000000" pitchFamily="2" charset="2"/>
              <a:buChar char="§"/>
            </a:pPr>
            <a:r>
              <a:rPr lang="en-US" sz="2000" dirty="0"/>
              <a:t>Acidic water seeps through the rock &amp; collects at bottom.</a:t>
            </a:r>
          </a:p>
          <a:p>
            <a:pPr marL="342900" indent="-342900" algn="just">
              <a:buFont typeface="Wingdings" panose="05000000000000000000" pitchFamily="2" charset="2"/>
              <a:buChar char="§"/>
            </a:pPr>
            <a:r>
              <a:rPr lang="en-US" sz="2000" dirty="0"/>
              <a:t>Again, water is pumped from bottom.</a:t>
            </a:r>
          </a:p>
          <a:p>
            <a:pPr marL="342900" indent="-342900" algn="just">
              <a:buFont typeface="Wingdings" panose="05000000000000000000" pitchFamily="2" charset="2"/>
              <a:buChar char="§"/>
            </a:pPr>
            <a:r>
              <a:rPr lang="en-US" sz="2000" dirty="0"/>
              <a:t>The leach liquid is collected at the of the ore used for metal extraction. </a:t>
            </a:r>
          </a:p>
          <a:p>
            <a:pPr marL="0" indent="0">
              <a:buNone/>
            </a:pPr>
            <a:endParaRPr lang="en-US" sz="2000" dirty="0"/>
          </a:p>
          <a:p>
            <a:pPr marL="0" indent="0">
              <a:buNone/>
            </a:pPr>
            <a:endParaRPr lang="en-US" dirty="0"/>
          </a:p>
        </p:txBody>
      </p:sp>
      <p:sp>
        <p:nvSpPr>
          <p:cNvPr id="4" name="Rectangle 3">
            <a:extLst>
              <a:ext uri="{FF2B5EF4-FFF2-40B4-BE49-F238E27FC236}">
                <a16:creationId xmlns:a16="http://schemas.microsoft.com/office/drawing/2014/main" id="{2CDCB951-0E25-45EF-8FF5-C778CB2CC714}"/>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72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B4FDC4-AD1C-42F9-B9AB-DF6B182DEA24}"/>
              </a:ext>
            </a:extLst>
          </p:cNvPr>
          <p:cNvSpPr txBox="1"/>
          <p:nvPr/>
        </p:nvSpPr>
        <p:spPr>
          <a:xfrm>
            <a:off x="0" y="5867400"/>
            <a:ext cx="9144000" cy="1200329"/>
          </a:xfrm>
          <a:prstGeom prst="rect">
            <a:avLst/>
          </a:prstGeom>
          <a:solidFill>
            <a:schemeClr val="bg1"/>
          </a:solidFill>
          <a:ln>
            <a:solidFill>
              <a:schemeClr val="accent4"/>
            </a:solidFill>
          </a:ln>
        </p:spPr>
        <p:txBody>
          <a:bodyPr wrap="squar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Fig. 7: In situ recovery process(uranium)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Content Placeholder 6">
            <a:extLst>
              <a:ext uri="{FF2B5EF4-FFF2-40B4-BE49-F238E27FC236}">
                <a16:creationId xmlns:a16="http://schemas.microsoft.com/office/drawing/2014/main" id="{BA5BE852-B3C6-418E-BEF8-7C0F7F633F55}"/>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529" t="11078" r="4354" b="4586"/>
          <a:stretch/>
        </p:blipFill>
        <p:spPr>
          <a:xfrm>
            <a:off x="0" y="0"/>
            <a:ext cx="9129765" cy="5867400"/>
          </a:xfrm>
        </p:spPr>
      </p:pic>
    </p:spTree>
    <p:extLst>
      <p:ext uri="{BB962C8B-B14F-4D97-AF65-F5344CB8AC3E}">
        <p14:creationId xmlns:p14="http://schemas.microsoft.com/office/powerpoint/2010/main" val="756935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D2E3-250B-4D6E-9855-5A2686AEA1E2}"/>
              </a:ext>
            </a:extLst>
          </p:cNvPr>
          <p:cNvSpPr>
            <a:spLocks noGrp="1"/>
          </p:cNvSpPr>
          <p:nvPr>
            <p:ph type="title"/>
          </p:nvPr>
        </p:nvSpPr>
        <p:spPr>
          <a:xfrm>
            <a:off x="1317292" y="374900"/>
            <a:ext cx="7202776" cy="990600"/>
          </a:xfrm>
        </p:spPr>
        <p:txBody>
          <a:bodyPr/>
          <a:lstStyle/>
          <a:p>
            <a:pPr algn="ctr"/>
            <a:r>
              <a:rPr lang="en-US" sz="4400" b="1" i="1" dirty="0">
                <a:solidFill>
                  <a:srgbClr val="266867"/>
                </a:solidFill>
                <a:effectLst>
                  <a:outerShdw blurRad="38100" dist="38100" dir="2700000" algn="tl">
                    <a:srgbClr val="000000">
                      <a:alpha val="43137"/>
                    </a:srgbClr>
                  </a:outerShdw>
                </a:effectLst>
                <a:latin typeface="Palatino Linotype" panose="02040502050505030304"/>
              </a:rPr>
              <a:t>Industrial Leaching Process</a:t>
            </a:r>
            <a:endParaRPr lang="en-US" dirty="0">
              <a:solidFill>
                <a:srgbClr val="266867"/>
              </a:solidFill>
            </a:endParaRPr>
          </a:p>
        </p:txBody>
      </p:sp>
      <p:sp>
        <p:nvSpPr>
          <p:cNvPr id="3" name="Content Placeholder 2">
            <a:extLst>
              <a:ext uri="{FF2B5EF4-FFF2-40B4-BE49-F238E27FC236}">
                <a16:creationId xmlns:a16="http://schemas.microsoft.com/office/drawing/2014/main" id="{1958D05E-A88A-457C-B874-3D8F971E815B}"/>
              </a:ext>
            </a:extLst>
          </p:cNvPr>
          <p:cNvSpPr>
            <a:spLocks noGrp="1"/>
          </p:cNvSpPr>
          <p:nvPr>
            <p:ph idx="1"/>
          </p:nvPr>
        </p:nvSpPr>
        <p:spPr>
          <a:xfrm>
            <a:off x="1365195" y="1596540"/>
            <a:ext cx="7202776" cy="4495800"/>
          </a:xfrm>
        </p:spPr>
        <p:txBody>
          <a:bodyPr/>
          <a:lstStyle/>
          <a:p>
            <a:pPr marL="0" indent="0">
              <a:buNone/>
            </a:pPr>
            <a:r>
              <a:rPr lang="en-US" b="1" u="sng" dirty="0"/>
              <a:t>Tank leaching</a:t>
            </a:r>
          </a:p>
          <a:p>
            <a:pPr marL="342900" indent="-342900" algn="just">
              <a:buFont typeface="Wingdings" panose="05000000000000000000" pitchFamily="2" charset="2"/>
              <a:buChar char="§"/>
            </a:pPr>
            <a:r>
              <a:rPr lang="en-US" sz="2000" dirty="0"/>
              <a:t>It was found to be most effective for the treatment of ore concentrates.</a:t>
            </a:r>
          </a:p>
          <a:p>
            <a:pPr marL="342900" indent="-342900" algn="just">
              <a:buFont typeface="Wingdings" panose="05000000000000000000" pitchFamily="2" charset="2"/>
              <a:buChar char="§"/>
            </a:pPr>
            <a:r>
              <a:rPr lang="en-US" sz="2000" dirty="0"/>
              <a:t>More than 80% of the total zinc was extracted from a zinc sulfide concentrate.</a:t>
            </a:r>
          </a:p>
          <a:p>
            <a:pPr marL="342900" indent="-342900" algn="just">
              <a:buFont typeface="Wingdings" panose="05000000000000000000" pitchFamily="2" charset="2"/>
              <a:buChar char="§"/>
            </a:pPr>
            <a:r>
              <a:rPr lang="en-US" sz="2000" dirty="0"/>
              <a:t>More expensive to construct and operate.</a:t>
            </a:r>
          </a:p>
          <a:p>
            <a:pPr marL="342900" indent="-342900" algn="just">
              <a:buFont typeface="Wingdings" panose="05000000000000000000" pitchFamily="2" charset="2"/>
              <a:buChar char="§"/>
            </a:pPr>
            <a:r>
              <a:rPr lang="en-US" sz="2000" dirty="0"/>
              <a:t>But the rate of metal extraction is much higher.</a:t>
            </a:r>
          </a:p>
          <a:p>
            <a:pPr marL="342900" indent="-342900" algn="just">
              <a:buFont typeface="Wingdings" panose="05000000000000000000" pitchFamily="2" charset="2"/>
              <a:buChar char="§"/>
            </a:pPr>
            <a:r>
              <a:rPr lang="en-US" sz="2000" dirty="0"/>
              <a:t>Currently, this technique is successfully used for bioleaching of refractory gold ores.</a:t>
            </a:r>
          </a:p>
        </p:txBody>
      </p:sp>
      <p:sp>
        <p:nvSpPr>
          <p:cNvPr id="4" name="Rectangle 3">
            <a:extLst>
              <a:ext uri="{FF2B5EF4-FFF2-40B4-BE49-F238E27FC236}">
                <a16:creationId xmlns:a16="http://schemas.microsoft.com/office/drawing/2014/main" id="{69D5DF22-C1CC-402E-9D6C-776A6C169DF8}"/>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38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3ACB3-FAD9-4DB6-A8FA-8F520C812377}"/>
              </a:ext>
            </a:extLst>
          </p:cNvPr>
          <p:cNvSpPr>
            <a:spLocks noGrp="1"/>
          </p:cNvSpPr>
          <p:nvPr>
            <p:ph type="title"/>
          </p:nvPr>
        </p:nvSpPr>
        <p:spPr>
          <a:xfrm>
            <a:off x="970612" y="381000"/>
            <a:ext cx="7202776" cy="990600"/>
          </a:xfrm>
        </p:spPr>
        <p:txBody>
          <a:bodyPr>
            <a:normAutofit/>
          </a:bodyPr>
          <a:lstStyle/>
          <a:p>
            <a:pPr algn="ctr"/>
            <a:r>
              <a:rPr lang="en-US" sz="4400" b="1" i="1" dirty="0">
                <a:solidFill>
                  <a:srgbClr val="266867"/>
                </a:solidFill>
                <a:effectLst>
                  <a:outerShdw blurRad="38100" dist="38100" dir="2700000" algn="tl">
                    <a:srgbClr val="000000">
                      <a:alpha val="43137"/>
                    </a:srgbClr>
                  </a:outerShdw>
                </a:effectLst>
                <a:latin typeface="+mn-lt"/>
              </a:rPr>
              <a:t>Tank</a:t>
            </a:r>
            <a:r>
              <a:rPr lang="en-US" sz="4400" dirty="0">
                <a:solidFill>
                  <a:srgbClr val="266867"/>
                </a:solidFill>
                <a:latin typeface="+mn-lt"/>
              </a:rPr>
              <a:t> </a:t>
            </a:r>
            <a:r>
              <a:rPr lang="en-US" sz="4400" b="1" i="1" dirty="0">
                <a:solidFill>
                  <a:srgbClr val="266867"/>
                </a:solidFill>
                <a:effectLst>
                  <a:outerShdw blurRad="38100" dist="38100" dir="2700000" algn="tl">
                    <a:srgbClr val="000000">
                      <a:alpha val="43137"/>
                    </a:srgbClr>
                  </a:outerShdw>
                </a:effectLst>
                <a:latin typeface="+mn-lt"/>
              </a:rPr>
              <a:t>leaching</a:t>
            </a:r>
          </a:p>
        </p:txBody>
      </p:sp>
      <p:sp>
        <p:nvSpPr>
          <p:cNvPr id="3" name="Content Placeholder 2">
            <a:extLst>
              <a:ext uri="{FF2B5EF4-FFF2-40B4-BE49-F238E27FC236}">
                <a16:creationId xmlns:a16="http://schemas.microsoft.com/office/drawing/2014/main" id="{561CEB3E-5356-456C-96AA-B19B34F869C5}"/>
              </a:ext>
            </a:extLst>
          </p:cNvPr>
          <p:cNvSpPr>
            <a:spLocks noGrp="1"/>
          </p:cNvSpPr>
          <p:nvPr>
            <p:ph idx="1"/>
          </p:nvPr>
        </p:nvSpPr>
        <p:spPr>
          <a:xfrm>
            <a:off x="1365195" y="1749245"/>
            <a:ext cx="7182788" cy="4267200"/>
          </a:xfrm>
        </p:spPr>
        <p:txBody>
          <a:bodyPr/>
          <a:lstStyle/>
          <a:p>
            <a:pPr algn="just">
              <a:buFont typeface="Wingdings" panose="05000000000000000000" pitchFamily="2" charset="2"/>
              <a:buChar char="§"/>
            </a:pPr>
            <a:r>
              <a:rPr lang="en-US" sz="2000" dirty="0"/>
              <a:t>In tank leaching the ground, classified solids are already mixed with water to form a slurry or pulp, and this is pumped into the tanks.</a:t>
            </a:r>
          </a:p>
          <a:p>
            <a:pPr algn="just">
              <a:buFont typeface="Wingdings" panose="05000000000000000000" pitchFamily="2" charset="2"/>
              <a:buChar char="§"/>
            </a:pPr>
            <a:r>
              <a:rPr lang="en-US" sz="2000" dirty="0"/>
              <a:t>Leaching reagents are added to the tanks to achieve the leaching reaction.</a:t>
            </a:r>
          </a:p>
          <a:p>
            <a:pPr algn="just">
              <a:buFont typeface="Wingdings" panose="05000000000000000000" pitchFamily="2" charset="2"/>
              <a:buChar char="§"/>
            </a:pPr>
            <a:r>
              <a:rPr lang="en-US" sz="2000" dirty="0"/>
              <a:t>In a continuous system the slurry will then either overflow from one tank to the next, or be pumped to the next tank.</a:t>
            </a:r>
          </a:p>
          <a:p>
            <a:pPr algn="just">
              <a:buFont typeface="Wingdings" panose="05000000000000000000" pitchFamily="2" charset="2"/>
              <a:buChar char="§"/>
            </a:pPr>
            <a:r>
              <a:rPr lang="en-US" sz="2000" dirty="0"/>
              <a:t>Ultimately the “pregnant” solution (leach liquid) is separated from the slurry using some form of liquid/solid separation process, and the solution passes on to the next phase of recovery.</a:t>
            </a:r>
          </a:p>
          <a:p>
            <a:pPr>
              <a:buFont typeface="Wingdings" panose="05000000000000000000" pitchFamily="2" charset="2"/>
              <a:buChar char="§"/>
            </a:pPr>
            <a:endParaRPr lang="en-US" dirty="0"/>
          </a:p>
        </p:txBody>
      </p:sp>
      <p:sp>
        <p:nvSpPr>
          <p:cNvPr id="4" name="Rectangle 3">
            <a:extLst>
              <a:ext uri="{FF2B5EF4-FFF2-40B4-BE49-F238E27FC236}">
                <a16:creationId xmlns:a16="http://schemas.microsoft.com/office/drawing/2014/main" id="{CEC7EE83-FB7F-4133-B02A-03AC6C2050D8}"/>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030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7312932-D0C2-4129-85EB-9C08DB66D162}"/>
              </a:ext>
            </a:extLst>
          </p:cNvPr>
          <p:cNvSpPr txBox="1"/>
          <p:nvPr/>
        </p:nvSpPr>
        <p:spPr>
          <a:xfrm>
            <a:off x="5030116" y="5261460"/>
            <a:ext cx="3970330" cy="1446550"/>
          </a:xfrm>
          <a:prstGeom prst="rect">
            <a:avLst/>
          </a:prstGeom>
          <a:solidFill>
            <a:schemeClr val="accent2">
              <a:lumMod val="50000"/>
            </a:schemeClr>
          </a:solidFill>
        </p:spPr>
        <p:txBody>
          <a:bodyPr wrap="square" rtlCol="0">
            <a:spAutoFit/>
          </a:bodyPr>
          <a:lstStyle/>
          <a:p>
            <a:pPr>
              <a:defRPr/>
            </a:pPr>
            <a:r>
              <a:rPr lang="en-US" sz="4400" dirty="0">
                <a:ln w="0"/>
                <a:effectLst>
                  <a:outerShdw blurRad="38100" dist="19050" dir="2700000" algn="tl" rotWithShape="0">
                    <a:prstClr val="black">
                      <a:alpha val="40000"/>
                    </a:prstClr>
                  </a:outerShdw>
                </a:effectLst>
                <a:latin typeface="Britannic Bold" panose="020B0903060703020204" pitchFamily="34" charset="0"/>
              </a:rPr>
              <a:t>Applications of Bioleaching</a:t>
            </a:r>
          </a:p>
        </p:txBody>
      </p:sp>
    </p:spTree>
    <p:extLst>
      <p:ext uri="{BB962C8B-B14F-4D97-AF65-F5344CB8AC3E}">
        <p14:creationId xmlns:p14="http://schemas.microsoft.com/office/powerpoint/2010/main" val="2987619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9050" y="222195"/>
            <a:ext cx="2290575" cy="515410"/>
          </a:xfrm>
          <a:noFill/>
        </p:spPr>
        <p:txBody>
          <a:bodyPr>
            <a:noAutofit/>
          </a:bodyPr>
          <a:lstStyle/>
          <a:p>
            <a:r>
              <a:rPr lang="en-US" sz="3200" dirty="0">
                <a:solidFill>
                  <a:schemeClr val="bg1"/>
                </a:solidFill>
                <a:latin typeface="Tw Cen MT" panose="020B0602020104020603" pitchFamily="34" charset="0"/>
                <a:cs typeface="Times New Roman" panose="02020603050405020304" pitchFamily="18" charset="0"/>
              </a:rPr>
              <a:t>Applications</a:t>
            </a:r>
          </a:p>
        </p:txBody>
      </p:sp>
      <p:sp>
        <p:nvSpPr>
          <p:cNvPr id="6" name="TextBox 5">
            <a:extLst>
              <a:ext uri="{FF2B5EF4-FFF2-40B4-BE49-F238E27FC236}">
                <a16:creationId xmlns:a16="http://schemas.microsoft.com/office/drawing/2014/main" id="{B1E1CE83-C33A-4183-B83C-DE5A61509987}"/>
              </a:ext>
            </a:extLst>
          </p:cNvPr>
          <p:cNvSpPr txBox="1"/>
          <p:nvPr/>
        </p:nvSpPr>
        <p:spPr>
          <a:xfrm>
            <a:off x="1479724" y="2283712"/>
            <a:ext cx="6184553" cy="300082"/>
          </a:xfrm>
          <a:prstGeom prst="rect">
            <a:avLst/>
          </a:prstGeom>
          <a:noFill/>
        </p:spPr>
        <p:txBody>
          <a:bodyPr wrap="square" rtlCol="0">
            <a:spAutoFit/>
          </a:bodyPr>
          <a:lstStyle/>
          <a:p>
            <a:pPr defTabSz="342900"/>
            <a:endParaRPr lang="en-US" sz="1350" dirty="0">
              <a:solidFill>
                <a:prstClr val="black"/>
              </a:solidFill>
              <a:latin typeface="Calibri"/>
            </a:endParaRPr>
          </a:p>
        </p:txBody>
      </p:sp>
      <p:sp>
        <p:nvSpPr>
          <p:cNvPr id="7" name="TextBox 6">
            <a:extLst>
              <a:ext uri="{FF2B5EF4-FFF2-40B4-BE49-F238E27FC236}">
                <a16:creationId xmlns:a16="http://schemas.microsoft.com/office/drawing/2014/main" id="{86DA1C46-968A-46F4-87AB-9D5A3CFCFF03}"/>
              </a:ext>
            </a:extLst>
          </p:cNvPr>
          <p:cNvSpPr txBox="1"/>
          <p:nvPr/>
        </p:nvSpPr>
        <p:spPr>
          <a:xfrm>
            <a:off x="1365424" y="2340863"/>
            <a:ext cx="6184553" cy="300082"/>
          </a:xfrm>
          <a:prstGeom prst="rect">
            <a:avLst/>
          </a:prstGeom>
          <a:noFill/>
        </p:spPr>
        <p:txBody>
          <a:bodyPr wrap="square" rtlCol="0">
            <a:spAutoFit/>
          </a:bodyPr>
          <a:lstStyle/>
          <a:p>
            <a:pPr defTabSz="342900"/>
            <a:endParaRPr lang="en-US" sz="1350" dirty="0">
              <a:solidFill>
                <a:prstClr val="black"/>
              </a:solidFill>
              <a:latin typeface="Calibri"/>
            </a:endParaRPr>
          </a:p>
        </p:txBody>
      </p:sp>
      <p:sp>
        <p:nvSpPr>
          <p:cNvPr id="8" name="TextBox 7">
            <a:extLst>
              <a:ext uri="{FF2B5EF4-FFF2-40B4-BE49-F238E27FC236}">
                <a16:creationId xmlns:a16="http://schemas.microsoft.com/office/drawing/2014/main" id="{A3DD7ACE-ADFF-43B9-B887-976AA46A3CC8}"/>
              </a:ext>
            </a:extLst>
          </p:cNvPr>
          <p:cNvSpPr txBox="1"/>
          <p:nvPr/>
        </p:nvSpPr>
        <p:spPr>
          <a:xfrm>
            <a:off x="214796" y="1443835"/>
            <a:ext cx="8714408" cy="6924973"/>
          </a:xfrm>
          <a:prstGeom prst="rect">
            <a:avLst/>
          </a:prstGeom>
          <a:noFill/>
        </p:spPr>
        <p:txBody>
          <a:bodyPr wrap="square" rtlCol="0">
            <a:spAutoFit/>
          </a:bodyPr>
          <a:lstStyle/>
          <a:p>
            <a:pPr marL="214313" indent="-214313" defTabSz="342900">
              <a:buFont typeface="Wingdings" panose="05000000000000000000" pitchFamily="2" charset="2"/>
              <a:buChar char="q"/>
            </a:pPr>
            <a:r>
              <a:rPr lang="en-US" sz="2400" dirty="0">
                <a:solidFill>
                  <a:prstClr val="black"/>
                </a:solidFill>
                <a:latin typeface="Tw Cen MT" panose="020B0602020104020603" pitchFamily="34" charset="0"/>
                <a:cs typeface="Times New Roman" panose="02020603050405020304" pitchFamily="18" charset="0"/>
              </a:rPr>
              <a:t>Bioleaching is the extraction  of metals from ores using the principal components of water, air and microorganisms, all of which are readily found within the environment. </a:t>
            </a:r>
          </a:p>
          <a:p>
            <a:pPr defTabSz="342900"/>
            <a:endParaRPr lang="en-US" sz="24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q"/>
            </a:pPr>
            <a:r>
              <a:rPr lang="en-US" sz="2400" dirty="0">
                <a:solidFill>
                  <a:prstClr val="black"/>
                </a:solidFill>
                <a:latin typeface="Tw Cen MT" panose="020B0602020104020603" pitchFamily="34" charset="0"/>
                <a:cs typeface="Times New Roman" panose="02020603050405020304" pitchFamily="18" charset="0"/>
              </a:rPr>
              <a:t>With increase in industrialization along population growth, the demand of metals has increased and is likely to go up further in years to come.</a:t>
            </a:r>
          </a:p>
          <a:p>
            <a:pPr defTabSz="342900"/>
            <a:endParaRPr lang="en-US" sz="24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q"/>
            </a:pPr>
            <a:r>
              <a:rPr lang="en-US" sz="2400" dirty="0">
                <a:solidFill>
                  <a:prstClr val="black"/>
                </a:solidFill>
                <a:latin typeface="Tw Cen MT" panose="020B0602020104020603" pitchFamily="34" charset="0"/>
                <a:cs typeface="Times New Roman" panose="02020603050405020304" pitchFamily="18" charset="0"/>
              </a:rPr>
              <a:t>During the last 25 years bioleaching of minerals has opened up new opportunities for extractive metallurgy.</a:t>
            </a:r>
          </a:p>
          <a:p>
            <a:pPr defTabSz="342900"/>
            <a:endParaRPr lang="en-US" sz="24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q"/>
            </a:pPr>
            <a:r>
              <a:rPr lang="en-US" sz="2400" dirty="0">
                <a:solidFill>
                  <a:prstClr val="black"/>
                </a:solidFill>
                <a:latin typeface="Tw Cen MT" panose="020B0602020104020603" pitchFamily="34" charset="0"/>
                <a:cs typeface="Times New Roman" panose="02020603050405020304" pitchFamily="18" charset="0"/>
              </a:rPr>
              <a:t>At present copper, zinc, lead, nickel, gold, uranium are extracted by bioleaching process.</a:t>
            </a:r>
          </a:p>
          <a:p>
            <a:pPr defTabSz="342900"/>
            <a:endParaRPr lang="en-US" sz="24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q"/>
            </a:pPr>
            <a:endParaRPr lang="en-US" sz="2400" dirty="0">
              <a:solidFill>
                <a:prstClr val="black"/>
              </a:solidFill>
              <a:latin typeface="Times New Roman" panose="02020603050405020304" pitchFamily="18" charset="0"/>
              <a:cs typeface="Times New Roman" panose="02020603050405020304" pitchFamily="18" charset="0"/>
            </a:endParaRPr>
          </a:p>
          <a:p>
            <a:pPr marL="214313" indent="-214313" defTabSz="342900">
              <a:buFont typeface="Wingdings" panose="05000000000000000000" pitchFamily="2" charset="2"/>
              <a:buChar char="q"/>
            </a:pPr>
            <a:endParaRPr lang="en-US" sz="2400" dirty="0">
              <a:solidFill>
                <a:prstClr val="black"/>
              </a:solidFill>
              <a:latin typeface="Times New Roman" panose="02020603050405020304" pitchFamily="18" charset="0"/>
              <a:cs typeface="Times New Roman" panose="02020603050405020304" pitchFamily="18" charset="0"/>
            </a:endParaRPr>
          </a:p>
          <a:p>
            <a:pPr marL="214313" indent="-214313" defTabSz="342900">
              <a:buFont typeface="Wingdings" panose="05000000000000000000" pitchFamily="2" charset="2"/>
              <a:buChar char="q"/>
            </a:pPr>
            <a:endParaRPr lang="en-US" sz="2400" dirty="0">
              <a:solidFill>
                <a:prstClr val="black"/>
              </a:solidFill>
              <a:latin typeface="Times New Roman" panose="02020603050405020304" pitchFamily="18" charset="0"/>
              <a:cs typeface="Times New Roman" panose="02020603050405020304" pitchFamily="18" charset="0"/>
            </a:endParaRPr>
          </a:p>
          <a:p>
            <a:pPr marL="214313" indent="-214313" defTabSz="342900">
              <a:buFont typeface="Wingdings" panose="05000000000000000000" pitchFamily="2" charset="2"/>
              <a:buChar char="q"/>
            </a:pPr>
            <a:endParaRPr lang="en-US" sz="1200" dirty="0">
              <a:solidFill>
                <a:prstClr val="black"/>
              </a:solidFill>
              <a:latin typeface="Times New Roman" panose="02020603050405020304" pitchFamily="18" charset="0"/>
              <a:cs typeface="Times New Roman" panose="02020603050405020304" pitchFamily="18" charset="0"/>
            </a:endParaRPr>
          </a:p>
          <a:p>
            <a:pPr marL="214313" indent="-214313" defTabSz="342900">
              <a:buFont typeface="Wingdings" panose="05000000000000000000" pitchFamily="2" charset="2"/>
              <a:buChar char="q"/>
            </a:pPr>
            <a:endParaRPr lang="en-US" sz="1200" dirty="0">
              <a:solidFill>
                <a:prstClr val="black"/>
              </a:solidFill>
              <a:latin typeface="Times New Roman" panose="02020603050405020304" pitchFamily="18" charset="0"/>
              <a:cs typeface="Times New Roman" panose="02020603050405020304" pitchFamily="18" charset="0"/>
            </a:endParaRPr>
          </a:p>
          <a:p>
            <a:pPr marL="214313" indent="-214313" defTabSz="342900">
              <a:buFont typeface="Wingdings" panose="05000000000000000000" pitchFamily="2" charset="2"/>
              <a:buChar char="q"/>
            </a:pPr>
            <a:endParaRPr lang="en-US" sz="1200" dirty="0">
              <a:solidFill>
                <a:prstClr val="black"/>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E86A3198-6C71-48DD-900F-CE066C5BF893}"/>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30364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0000"/>
            <a:lum/>
          </a:blip>
          <a:srcRect/>
          <a:stretch>
            <a:fillRect l="-6000" r="-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7E9799-2C22-4884-B97E-A9D3275C50EE}"/>
              </a:ext>
            </a:extLst>
          </p:cNvPr>
          <p:cNvSpPr txBox="1"/>
          <p:nvPr/>
        </p:nvSpPr>
        <p:spPr>
          <a:xfrm>
            <a:off x="1823310" y="2207360"/>
            <a:ext cx="4986338" cy="2169825"/>
          </a:xfrm>
          <a:prstGeom prst="rect">
            <a:avLst/>
          </a:prstGeom>
          <a:noFill/>
        </p:spPr>
        <p:txBody>
          <a:bodyPr wrap="square" rtlCol="0">
            <a:spAutoFit/>
          </a:bodyPr>
          <a:lstStyle/>
          <a:p>
            <a:pPr algn="ctr" defTabSz="342900"/>
            <a:r>
              <a:rPr lang="en-US" sz="4500" b="1" dirty="0">
                <a:solidFill>
                  <a:prstClr val="black">
                    <a:lumMod val="95000"/>
                    <a:lumOff val="5000"/>
                  </a:prstClr>
                </a:solidFill>
                <a:latin typeface="Calibri"/>
              </a:rPr>
              <a:t>Bioleaching </a:t>
            </a:r>
          </a:p>
          <a:p>
            <a:pPr algn="ctr" defTabSz="342900"/>
            <a:r>
              <a:rPr lang="en-US" sz="4500" b="1" dirty="0">
                <a:solidFill>
                  <a:prstClr val="black">
                    <a:lumMod val="95000"/>
                    <a:lumOff val="5000"/>
                  </a:prstClr>
                </a:solidFill>
                <a:latin typeface="Calibri"/>
              </a:rPr>
              <a:t>of </a:t>
            </a:r>
          </a:p>
          <a:p>
            <a:pPr algn="ctr" defTabSz="342900"/>
            <a:r>
              <a:rPr lang="en-US" sz="4500" b="1" dirty="0">
                <a:solidFill>
                  <a:prstClr val="black">
                    <a:lumMod val="95000"/>
                    <a:lumOff val="5000"/>
                  </a:prstClr>
                </a:solidFill>
                <a:latin typeface="Calibri"/>
              </a:rPr>
              <a:t>Copper</a:t>
            </a:r>
          </a:p>
        </p:txBody>
      </p:sp>
    </p:spTree>
    <p:extLst>
      <p:ext uri="{BB962C8B-B14F-4D97-AF65-F5344CB8AC3E}">
        <p14:creationId xmlns:p14="http://schemas.microsoft.com/office/powerpoint/2010/main" val="555070229"/>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365195" y="115229"/>
            <a:ext cx="2290575" cy="513664"/>
          </a:xfrm>
        </p:spPr>
        <p:txBody>
          <a:bodyPr>
            <a:noAutofit/>
          </a:bodyPr>
          <a:lstStyle/>
          <a:p>
            <a:r>
              <a:rPr lang="en-US" sz="3200" dirty="0">
                <a:solidFill>
                  <a:schemeClr val="tx1"/>
                </a:solidFill>
                <a:latin typeface="Tw Cen MT" panose="020B0602020104020603" pitchFamily="34" charset="0"/>
                <a:cs typeface="Times New Roman" panose="02020603050405020304" pitchFamily="18" charset="0"/>
              </a:rPr>
              <a:t>Applications</a:t>
            </a:r>
          </a:p>
        </p:txBody>
      </p:sp>
      <p:sp>
        <p:nvSpPr>
          <p:cNvPr id="6" name="TextBox 5">
            <a:extLst>
              <a:ext uri="{FF2B5EF4-FFF2-40B4-BE49-F238E27FC236}">
                <a16:creationId xmlns:a16="http://schemas.microsoft.com/office/drawing/2014/main" id="{B1F579F9-61C4-406C-93B1-468016BAF8FB}"/>
              </a:ext>
            </a:extLst>
          </p:cNvPr>
          <p:cNvSpPr txBox="1"/>
          <p:nvPr/>
        </p:nvSpPr>
        <p:spPr>
          <a:xfrm>
            <a:off x="6709870" y="628893"/>
            <a:ext cx="2113529" cy="323165"/>
          </a:xfrm>
          <a:prstGeom prst="rect">
            <a:avLst/>
          </a:prstGeom>
          <a:solidFill>
            <a:schemeClr val="tx2">
              <a:lumMod val="20000"/>
              <a:lumOff val="80000"/>
            </a:schemeClr>
          </a:solidFill>
          <a:ln>
            <a:solidFill>
              <a:schemeClr val="bg1"/>
            </a:solidFill>
          </a:ln>
        </p:spPr>
        <p:txBody>
          <a:bodyPr wrap="square" rtlCol="0">
            <a:spAutoFit/>
          </a:bodyPr>
          <a:lstStyle/>
          <a:p>
            <a:pPr defTabSz="342900"/>
            <a:r>
              <a:rPr lang="en-US" sz="1500" dirty="0">
                <a:solidFill>
                  <a:prstClr val="black">
                    <a:lumMod val="95000"/>
                    <a:lumOff val="5000"/>
                  </a:prstClr>
                </a:solidFill>
                <a:latin typeface="Tw Cen MT" panose="020B0602020104020603" pitchFamily="34" charset="0"/>
                <a:cs typeface="Times New Roman" panose="02020603050405020304" pitchFamily="18" charset="0"/>
              </a:rPr>
              <a:t>Bioleaching of copper</a:t>
            </a:r>
          </a:p>
        </p:txBody>
      </p:sp>
      <p:sp>
        <p:nvSpPr>
          <p:cNvPr id="7" name="TextBox 6">
            <a:extLst>
              <a:ext uri="{FF2B5EF4-FFF2-40B4-BE49-F238E27FC236}">
                <a16:creationId xmlns:a16="http://schemas.microsoft.com/office/drawing/2014/main" id="{615011FA-6F98-4F06-BDB8-B742822EDBE4}"/>
              </a:ext>
            </a:extLst>
          </p:cNvPr>
          <p:cNvSpPr txBox="1"/>
          <p:nvPr/>
        </p:nvSpPr>
        <p:spPr>
          <a:xfrm>
            <a:off x="1365195" y="1055327"/>
            <a:ext cx="7429500" cy="5224507"/>
          </a:xfrm>
          <a:prstGeom prst="rect">
            <a:avLst/>
          </a:prstGeom>
          <a:noFill/>
        </p:spPr>
        <p:txBody>
          <a:bodyPr wrap="square" rtlCol="0">
            <a:spAutoFit/>
          </a:bodyPr>
          <a:lstStyle/>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Biological copper leaching is practiced in many countries including Australia, Canada, Chile, Mexico, Peru, Russia and the U.S.A. </a:t>
            </a:r>
          </a:p>
          <a:p>
            <a:pPr marL="214313" indent="-214313" defTabSz="342900">
              <a:buFont typeface="Wingdings" panose="05000000000000000000" pitchFamily="2" charset="2"/>
              <a:buChar char="v"/>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Processing by  smelting  in  most  cases  is  not  economical. So nowadays, bioleaching is used to extract copper from ore.</a:t>
            </a:r>
          </a:p>
          <a:p>
            <a:pPr marL="214313" indent="-214313" defTabSz="342900">
              <a:buFont typeface="Wingdings" panose="05000000000000000000" pitchFamily="2" charset="2"/>
              <a:buChar char="v"/>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Copper recovery from bioleaching accounts for about 25% of the world copper production.</a:t>
            </a:r>
          </a:p>
          <a:p>
            <a:pPr marL="214313" indent="-214313" defTabSz="342900">
              <a:buFont typeface="Wingdings" panose="05000000000000000000" pitchFamily="2" charset="2"/>
              <a:buChar char="v"/>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The physical configurations of bioleaching operations world wide for copper are mostly uniform.</a:t>
            </a:r>
          </a:p>
          <a:p>
            <a:pPr marL="214313" indent="-214313" defTabSz="342900">
              <a:buFont typeface="Wingdings" panose="05000000000000000000" pitchFamily="2" charset="2"/>
              <a:buChar char="v"/>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Typically copper ore mined from open pits is segregated; higher grade metals is used for smelting and low grade ore is subjected to leaching.</a:t>
            </a:r>
          </a:p>
          <a:p>
            <a:pPr marL="214313" indent="-214313" defTabSz="342900">
              <a:buFont typeface="Wingdings" panose="05000000000000000000" pitchFamily="2" charset="2"/>
              <a:buChar char="v"/>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endParaRPr lang="en-US" sz="1350" dirty="0">
              <a:solidFill>
                <a:prstClr val="black"/>
              </a:solidFill>
              <a:latin typeface="Calibri"/>
            </a:endParaRPr>
          </a:p>
        </p:txBody>
      </p:sp>
      <p:sp>
        <p:nvSpPr>
          <p:cNvPr id="5" name="Rectangle 4">
            <a:extLst>
              <a:ext uri="{FF2B5EF4-FFF2-40B4-BE49-F238E27FC236}">
                <a16:creationId xmlns:a16="http://schemas.microsoft.com/office/drawing/2014/main" id="{AE456D36-C999-4EE0-9307-FE25644AF81D}"/>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34669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CEE7398-5049-467F-89BB-CE97096DF04E}"/>
              </a:ext>
            </a:extLst>
          </p:cNvPr>
          <p:cNvSpPr/>
          <p:nvPr/>
        </p:nvSpPr>
        <p:spPr>
          <a:xfrm>
            <a:off x="0" y="5510893"/>
            <a:ext cx="1335511" cy="48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41" name="Picture 40">
            <a:extLst>
              <a:ext uri="{FF2B5EF4-FFF2-40B4-BE49-F238E27FC236}">
                <a16:creationId xmlns:a16="http://schemas.microsoft.com/office/drawing/2014/main" id="{4ABC89D4-621F-4E5E-8F46-D77F1F409C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805" y="69490"/>
            <a:ext cx="1145041" cy="924587"/>
          </a:xfrm>
          <a:prstGeom prst="rect">
            <a:avLst/>
          </a:prstGeom>
        </p:spPr>
      </p:pic>
      <p:sp>
        <p:nvSpPr>
          <p:cNvPr id="53" name="TextBox 52">
            <a:extLst>
              <a:ext uri="{FF2B5EF4-FFF2-40B4-BE49-F238E27FC236}">
                <a16:creationId xmlns:a16="http://schemas.microsoft.com/office/drawing/2014/main" id="{2586F3DF-1B55-4F89-96FD-0026A5B1BA18}"/>
              </a:ext>
            </a:extLst>
          </p:cNvPr>
          <p:cNvSpPr txBox="1"/>
          <p:nvPr/>
        </p:nvSpPr>
        <p:spPr>
          <a:xfrm>
            <a:off x="2409682" y="1443835"/>
            <a:ext cx="4324637" cy="600164"/>
          </a:xfrm>
          <a:prstGeom prst="rect">
            <a:avLst/>
          </a:prstGeom>
          <a:noFill/>
        </p:spPr>
        <p:txBody>
          <a:bodyPr wrap="square" rtlCol="0">
            <a:spAutoFit/>
          </a:bodyPr>
          <a:lstStyle/>
          <a:p>
            <a:r>
              <a:rPr lang="en-US" sz="3300" b="1" dirty="0">
                <a:ln w="15875">
                  <a:solidFill>
                    <a:prstClr val="black"/>
                  </a:solidFill>
                </a:ln>
                <a:solidFill>
                  <a:srgbClr val="2B777A"/>
                </a:solidFill>
                <a:latin typeface="Britannic Bold" panose="020B0903060703020204" pitchFamily="34" charset="0"/>
              </a:rPr>
              <a:t>Reaction Mechanisms</a:t>
            </a:r>
          </a:p>
        </p:txBody>
      </p:sp>
      <p:sp>
        <p:nvSpPr>
          <p:cNvPr id="2" name="TextBox 1">
            <a:extLst>
              <a:ext uri="{FF2B5EF4-FFF2-40B4-BE49-F238E27FC236}">
                <a16:creationId xmlns:a16="http://schemas.microsoft.com/office/drawing/2014/main" id="{7544DBA1-6A59-46BF-960A-5A45762ABB0D}"/>
              </a:ext>
            </a:extLst>
          </p:cNvPr>
          <p:cNvSpPr txBox="1"/>
          <p:nvPr/>
        </p:nvSpPr>
        <p:spPr>
          <a:xfrm>
            <a:off x="434661" y="2653849"/>
            <a:ext cx="3422561" cy="923330"/>
          </a:xfrm>
          <a:prstGeom prst="rect">
            <a:avLst/>
          </a:prstGeom>
          <a:noFill/>
        </p:spPr>
        <p:txBody>
          <a:bodyPr wrap="square" rtlCol="0">
            <a:spAutoFit/>
          </a:bodyPr>
          <a:lstStyle/>
          <a:p>
            <a:pPr algn="ctr"/>
            <a:r>
              <a:rPr lang="en-US" b="1" dirty="0">
                <a:solidFill>
                  <a:prstClr val="black"/>
                </a:solidFill>
              </a:rPr>
              <a:t>Direct Mechanism</a:t>
            </a:r>
          </a:p>
          <a:p>
            <a:pPr marL="257175" indent="-257175" algn="ctr">
              <a:buFont typeface="Wingdings" panose="05000000000000000000" pitchFamily="2" charset="2"/>
              <a:buChar char="q"/>
            </a:pPr>
            <a:r>
              <a:rPr lang="en-US" b="1" dirty="0">
                <a:solidFill>
                  <a:srgbClr val="0790D8"/>
                </a:solidFill>
              </a:rPr>
              <a:t>Direct contact between bacteria and mineral</a:t>
            </a:r>
          </a:p>
        </p:txBody>
      </p:sp>
      <p:sp>
        <p:nvSpPr>
          <p:cNvPr id="11" name="TextBox 10">
            <a:extLst>
              <a:ext uri="{FF2B5EF4-FFF2-40B4-BE49-F238E27FC236}">
                <a16:creationId xmlns:a16="http://schemas.microsoft.com/office/drawing/2014/main" id="{5B85313C-1C24-4918-A24C-0B527D3FCC9A}"/>
              </a:ext>
            </a:extLst>
          </p:cNvPr>
          <p:cNvSpPr txBox="1"/>
          <p:nvPr/>
        </p:nvSpPr>
        <p:spPr>
          <a:xfrm>
            <a:off x="4828245" y="2653849"/>
            <a:ext cx="3812146" cy="923330"/>
          </a:xfrm>
          <a:prstGeom prst="rect">
            <a:avLst/>
          </a:prstGeom>
          <a:noFill/>
        </p:spPr>
        <p:txBody>
          <a:bodyPr wrap="square" rtlCol="0">
            <a:spAutoFit/>
          </a:bodyPr>
          <a:lstStyle/>
          <a:p>
            <a:pPr algn="ctr"/>
            <a:r>
              <a:rPr lang="en-US" b="1" dirty="0">
                <a:solidFill>
                  <a:prstClr val="black"/>
                </a:solidFill>
              </a:rPr>
              <a:t>Indirect Mechanism</a:t>
            </a:r>
          </a:p>
          <a:p>
            <a:pPr marL="257175" indent="-257175" algn="ctr">
              <a:buFont typeface="Wingdings" panose="05000000000000000000" pitchFamily="2" charset="2"/>
              <a:buChar char="q"/>
            </a:pPr>
            <a:r>
              <a:rPr lang="en-US" b="1" dirty="0">
                <a:solidFill>
                  <a:srgbClr val="0790D8"/>
                </a:solidFill>
              </a:rPr>
              <a:t>Bacteria not in direct contact with mineral</a:t>
            </a:r>
          </a:p>
        </p:txBody>
      </p:sp>
      <p:pic>
        <p:nvPicPr>
          <p:cNvPr id="4" name="Picture 3">
            <a:extLst>
              <a:ext uri="{FF2B5EF4-FFF2-40B4-BE49-F238E27FC236}">
                <a16:creationId xmlns:a16="http://schemas.microsoft.com/office/drawing/2014/main" id="{7C0ACFFF-DE23-48AF-85F1-C81984BEF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577" y="3832528"/>
            <a:ext cx="3867482" cy="1333109"/>
          </a:xfrm>
          <a:prstGeom prst="rect">
            <a:avLst/>
          </a:prstGeom>
        </p:spPr>
      </p:pic>
      <p:pic>
        <p:nvPicPr>
          <p:cNvPr id="6" name="Picture 5">
            <a:extLst>
              <a:ext uri="{FF2B5EF4-FFF2-40B4-BE49-F238E27FC236}">
                <a16:creationId xmlns:a16="http://schemas.microsoft.com/office/drawing/2014/main" id="{BA63CDFF-77DA-4BD5-8B29-4F2C8DE224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08" y="3554096"/>
            <a:ext cx="3382148" cy="1333109"/>
          </a:xfrm>
          <a:prstGeom prst="rect">
            <a:avLst/>
          </a:prstGeom>
        </p:spPr>
      </p:pic>
      <p:sp>
        <p:nvSpPr>
          <p:cNvPr id="17" name="TextBox 16">
            <a:extLst>
              <a:ext uri="{FF2B5EF4-FFF2-40B4-BE49-F238E27FC236}">
                <a16:creationId xmlns:a16="http://schemas.microsoft.com/office/drawing/2014/main" id="{B719E5A4-B1A2-4822-9530-F2A496F12285}"/>
              </a:ext>
            </a:extLst>
          </p:cNvPr>
          <p:cNvSpPr txBox="1"/>
          <p:nvPr/>
        </p:nvSpPr>
        <p:spPr>
          <a:xfrm>
            <a:off x="156280" y="6358806"/>
            <a:ext cx="3629025" cy="276999"/>
          </a:xfrm>
          <a:prstGeom prst="rect">
            <a:avLst/>
          </a:prstGeom>
          <a:noFill/>
        </p:spPr>
        <p:txBody>
          <a:bodyPr wrap="square" rtlCol="0">
            <a:spAutoFit/>
          </a:bodyPr>
          <a:lstStyle/>
          <a:p>
            <a:r>
              <a:rPr lang="en-US" sz="1200" b="1" dirty="0">
                <a:solidFill>
                  <a:srgbClr val="0790D8"/>
                </a:solidFill>
              </a:rPr>
              <a:t>N. B. </a:t>
            </a:r>
            <a:r>
              <a:rPr lang="en-US" sz="1200" dirty="0">
                <a:solidFill>
                  <a:prstClr val="black"/>
                </a:solidFill>
              </a:rPr>
              <a:t>This topic will be thoroughly discussed shortly.</a:t>
            </a:r>
          </a:p>
        </p:txBody>
      </p:sp>
      <p:sp>
        <p:nvSpPr>
          <p:cNvPr id="10" name="Rectangle 9"/>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468832"/>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1818" y="1138425"/>
            <a:ext cx="1717931" cy="399135"/>
          </a:xfrm>
        </p:spPr>
        <p:txBody>
          <a:bodyPr>
            <a:normAutofit fontScale="90000"/>
          </a:bodyPr>
          <a:lstStyle/>
          <a:p>
            <a:r>
              <a:rPr lang="en-US" dirty="0">
                <a:solidFill>
                  <a:schemeClr val="bg1"/>
                </a:solidFill>
              </a:rPr>
              <a:t>Applications</a:t>
            </a:r>
          </a:p>
        </p:txBody>
      </p:sp>
      <p:pic>
        <p:nvPicPr>
          <p:cNvPr id="13" name="Picture 12">
            <a:extLst>
              <a:ext uri="{FF2B5EF4-FFF2-40B4-BE49-F238E27FC236}">
                <a16:creationId xmlns:a16="http://schemas.microsoft.com/office/drawing/2014/main" id="{975B8730-D7B2-4BB4-96CD-DB6E266766BD}"/>
              </a:ext>
            </a:extLst>
          </p:cNvPr>
          <p:cNvPicPr>
            <a:picLocks noChangeAspect="1"/>
          </p:cNvPicPr>
          <p:nvPr/>
        </p:nvPicPr>
        <p:blipFill>
          <a:blip r:embed="rId2"/>
          <a:stretch>
            <a:fillRect/>
          </a:stretch>
        </p:blipFill>
        <p:spPr>
          <a:xfrm>
            <a:off x="143555" y="1364804"/>
            <a:ext cx="1924979" cy="402371"/>
          </a:xfrm>
          <a:prstGeom prst="rect">
            <a:avLst/>
          </a:prstGeom>
        </p:spPr>
      </p:pic>
      <p:sp>
        <p:nvSpPr>
          <p:cNvPr id="14" name="TextBox 13">
            <a:extLst>
              <a:ext uri="{FF2B5EF4-FFF2-40B4-BE49-F238E27FC236}">
                <a16:creationId xmlns:a16="http://schemas.microsoft.com/office/drawing/2014/main" id="{61568BAB-2AB1-479A-900E-924C89BA8F97}"/>
              </a:ext>
            </a:extLst>
          </p:cNvPr>
          <p:cNvSpPr txBox="1"/>
          <p:nvPr/>
        </p:nvSpPr>
        <p:spPr>
          <a:xfrm>
            <a:off x="1479724" y="2741828"/>
            <a:ext cx="6413610" cy="923330"/>
          </a:xfrm>
          <a:prstGeom prst="rect">
            <a:avLst/>
          </a:prstGeom>
          <a:noFill/>
        </p:spPr>
        <p:txBody>
          <a:bodyPr wrap="square" rtlCol="0">
            <a:spAutoFit/>
          </a:bodyPr>
          <a:lstStyle/>
          <a:p>
            <a:pPr marL="214313" indent="-214313" defTabSz="342900">
              <a:buFont typeface="Wingdings" panose="05000000000000000000" pitchFamily="2" charset="2"/>
              <a:buChar char="§"/>
            </a:pPr>
            <a:endParaRPr lang="en-US" sz="1350" dirty="0">
              <a:solidFill>
                <a:prstClr val="black"/>
              </a:solidFill>
              <a:latin typeface="Calibri"/>
            </a:endParaRPr>
          </a:p>
          <a:p>
            <a:pPr marL="214313" indent="-214313" defTabSz="342900">
              <a:buFont typeface="Wingdings" panose="05000000000000000000" pitchFamily="2" charset="2"/>
              <a:buChar char="§"/>
            </a:pPr>
            <a:endParaRPr lang="en-US" sz="1350" dirty="0">
              <a:solidFill>
                <a:prstClr val="black"/>
              </a:solidFill>
              <a:latin typeface="Calibri"/>
            </a:endParaRPr>
          </a:p>
          <a:p>
            <a:pPr defTabSz="342900"/>
            <a:br>
              <a:rPr lang="en-US" sz="1350" dirty="0">
                <a:solidFill>
                  <a:prstClr val="black"/>
                </a:solidFill>
                <a:latin typeface="Calibri"/>
              </a:rPr>
            </a:br>
            <a:endParaRPr lang="en-US" sz="1350" dirty="0">
              <a:solidFill>
                <a:prstClr val="black"/>
              </a:solidFill>
              <a:latin typeface="Calibri"/>
            </a:endParaRPr>
          </a:p>
        </p:txBody>
      </p:sp>
      <p:graphicFrame>
        <p:nvGraphicFramePr>
          <p:cNvPr id="16" name="Table 15">
            <a:extLst>
              <a:ext uri="{FF2B5EF4-FFF2-40B4-BE49-F238E27FC236}">
                <a16:creationId xmlns:a16="http://schemas.microsoft.com/office/drawing/2014/main" id="{8944B649-CB44-4FF1-B544-4097A2164107}"/>
              </a:ext>
            </a:extLst>
          </p:cNvPr>
          <p:cNvGraphicFramePr>
            <a:graphicFrameLocks noGrp="1"/>
          </p:cNvGraphicFramePr>
          <p:nvPr>
            <p:extLst>
              <p:ext uri="{D42A27DB-BD31-4B8C-83A1-F6EECF244321}">
                <p14:modId xmlns:p14="http://schemas.microsoft.com/office/powerpoint/2010/main" val="2765826743"/>
              </p:ext>
            </p:extLst>
          </p:nvPr>
        </p:nvGraphicFramePr>
        <p:xfrm>
          <a:off x="949502" y="1915990"/>
          <a:ext cx="7244996" cy="4414402"/>
        </p:xfrm>
        <a:graphic>
          <a:graphicData uri="http://schemas.openxmlformats.org/drawingml/2006/table">
            <a:tbl>
              <a:tblPr firstRow="1" bandRow="1">
                <a:tableStyleId>{616DA210-FB5B-4158-B5E0-FEB733F419BA}</a:tableStyleId>
              </a:tblPr>
              <a:tblGrid>
                <a:gridCol w="1811249">
                  <a:extLst>
                    <a:ext uri="{9D8B030D-6E8A-4147-A177-3AD203B41FA5}">
                      <a16:colId xmlns:a16="http://schemas.microsoft.com/office/drawing/2014/main" val="1232052785"/>
                    </a:ext>
                  </a:extLst>
                </a:gridCol>
                <a:gridCol w="1811249">
                  <a:extLst>
                    <a:ext uri="{9D8B030D-6E8A-4147-A177-3AD203B41FA5}">
                      <a16:colId xmlns:a16="http://schemas.microsoft.com/office/drawing/2014/main" val="1445196552"/>
                    </a:ext>
                  </a:extLst>
                </a:gridCol>
                <a:gridCol w="1811249">
                  <a:extLst>
                    <a:ext uri="{9D8B030D-6E8A-4147-A177-3AD203B41FA5}">
                      <a16:colId xmlns:a16="http://schemas.microsoft.com/office/drawing/2014/main" val="1195734510"/>
                    </a:ext>
                  </a:extLst>
                </a:gridCol>
                <a:gridCol w="1811249">
                  <a:extLst>
                    <a:ext uri="{9D8B030D-6E8A-4147-A177-3AD203B41FA5}">
                      <a16:colId xmlns:a16="http://schemas.microsoft.com/office/drawing/2014/main" val="1119804827"/>
                    </a:ext>
                  </a:extLst>
                </a:gridCol>
              </a:tblGrid>
              <a:tr h="641984">
                <a:tc>
                  <a:txBody>
                    <a:bodyPr/>
                    <a:lstStyle/>
                    <a:p>
                      <a:pPr algn="ctr"/>
                      <a:r>
                        <a:rPr lang="en-US" sz="1000" dirty="0"/>
                        <a:t>Year</a:t>
                      </a:r>
                    </a:p>
                  </a:txBody>
                  <a:tcPr marL="68580" marR="68580" marT="34290" marB="34290" anchor="ctr"/>
                </a:tc>
                <a:tc>
                  <a:txBody>
                    <a:bodyPr/>
                    <a:lstStyle/>
                    <a:p>
                      <a:pPr algn="ctr"/>
                      <a:r>
                        <a:rPr lang="en-US" sz="1000" dirty="0"/>
                        <a:t>Chile</a:t>
                      </a:r>
                    </a:p>
                    <a:p>
                      <a:pPr algn="ctr"/>
                      <a:r>
                        <a:rPr lang="en-US" sz="900" dirty="0"/>
                        <a:t>Thousand tons/</a:t>
                      </a:r>
                      <a:r>
                        <a:rPr lang="en-US" sz="900" dirty="0" err="1"/>
                        <a:t>yr</a:t>
                      </a:r>
                      <a:endParaRPr lang="en-US" sz="900" dirty="0"/>
                    </a:p>
                  </a:txBody>
                  <a:tcPr marL="68580" marR="68580" marT="34290" marB="34290" anchor="ctr"/>
                </a:tc>
                <a:tc>
                  <a:txBody>
                    <a:bodyPr/>
                    <a:lstStyle/>
                    <a:p>
                      <a:pPr algn="ctr"/>
                      <a:r>
                        <a:rPr lang="en-US" sz="1000" dirty="0"/>
                        <a:t>World</a:t>
                      </a:r>
                    </a:p>
                  </a:txBody>
                  <a:tcPr marL="68580" marR="68580" marT="34290" marB="34290" anchor="ctr"/>
                </a:tc>
                <a:tc>
                  <a:txBody>
                    <a:bodyPr/>
                    <a:lstStyle/>
                    <a:p>
                      <a:pPr algn="ctr"/>
                      <a:r>
                        <a:rPr lang="en-US" sz="1000" dirty="0"/>
                        <a:t>% Chilean Production</a:t>
                      </a:r>
                    </a:p>
                  </a:txBody>
                  <a:tcPr marL="68580" marR="68580" marT="34290" marB="34290" anchor="ctr"/>
                </a:tc>
                <a:extLst>
                  <a:ext uri="{0D108BD9-81ED-4DB2-BD59-A6C34878D82A}">
                    <a16:rowId xmlns:a16="http://schemas.microsoft.com/office/drawing/2014/main" val="3504570484"/>
                  </a:ext>
                </a:extLst>
              </a:tr>
              <a:tr h="371944">
                <a:tc>
                  <a:txBody>
                    <a:bodyPr/>
                    <a:lstStyle/>
                    <a:p>
                      <a:pPr algn="ctr"/>
                      <a:r>
                        <a:rPr lang="en-US" sz="1000" dirty="0"/>
                        <a:t>2002</a:t>
                      </a:r>
                    </a:p>
                  </a:txBody>
                  <a:tcPr marL="68580" marR="68580" marT="34290" marB="34290" anchor="ctr"/>
                </a:tc>
                <a:tc>
                  <a:txBody>
                    <a:bodyPr/>
                    <a:lstStyle/>
                    <a:p>
                      <a:pPr algn="ctr"/>
                      <a:r>
                        <a:rPr lang="en-US" sz="1000" dirty="0"/>
                        <a:t>4580.6</a:t>
                      </a:r>
                    </a:p>
                  </a:txBody>
                  <a:tcPr marL="68580" marR="68580" marT="34290" marB="34290" anchor="ctr"/>
                </a:tc>
                <a:tc>
                  <a:txBody>
                    <a:bodyPr/>
                    <a:lstStyle/>
                    <a:p>
                      <a:pPr algn="ctr"/>
                      <a:r>
                        <a:rPr lang="en-US" sz="1000" dirty="0"/>
                        <a:t>13565.4</a:t>
                      </a:r>
                    </a:p>
                  </a:txBody>
                  <a:tcPr marL="68580" marR="68580" marT="34290" marB="34290" anchor="ctr"/>
                </a:tc>
                <a:tc>
                  <a:txBody>
                    <a:bodyPr/>
                    <a:lstStyle/>
                    <a:p>
                      <a:pPr algn="ctr"/>
                      <a:r>
                        <a:rPr lang="en-US" sz="1000" dirty="0"/>
                        <a:t>33.8</a:t>
                      </a:r>
                    </a:p>
                  </a:txBody>
                  <a:tcPr marL="68580" marR="68580" marT="34290" marB="34290" anchor="ctr"/>
                </a:tc>
                <a:extLst>
                  <a:ext uri="{0D108BD9-81ED-4DB2-BD59-A6C34878D82A}">
                    <a16:rowId xmlns:a16="http://schemas.microsoft.com/office/drawing/2014/main" val="439923306"/>
                  </a:ext>
                </a:extLst>
              </a:tr>
              <a:tr h="371944">
                <a:tc>
                  <a:txBody>
                    <a:bodyPr/>
                    <a:lstStyle/>
                    <a:p>
                      <a:pPr algn="ctr"/>
                      <a:r>
                        <a:rPr lang="en-US" sz="1000" dirty="0"/>
                        <a:t>2003</a:t>
                      </a:r>
                    </a:p>
                  </a:txBody>
                  <a:tcPr marL="68580" marR="68580" marT="34290" marB="34290" anchor="ctr"/>
                </a:tc>
                <a:tc>
                  <a:txBody>
                    <a:bodyPr/>
                    <a:lstStyle/>
                    <a:p>
                      <a:pPr algn="ctr"/>
                      <a:r>
                        <a:rPr lang="en-US" sz="1000" dirty="0"/>
                        <a:t>4904.2</a:t>
                      </a:r>
                    </a:p>
                  </a:txBody>
                  <a:tcPr marL="68580" marR="68580" marT="34290" marB="34290" anchor="ctr"/>
                </a:tc>
                <a:tc>
                  <a:txBody>
                    <a:bodyPr/>
                    <a:lstStyle/>
                    <a:p>
                      <a:pPr algn="ctr"/>
                      <a:r>
                        <a:rPr lang="en-US" sz="1000" dirty="0"/>
                        <a:t>13653.0</a:t>
                      </a:r>
                    </a:p>
                  </a:txBody>
                  <a:tcPr marL="68580" marR="68580" marT="34290" marB="34290" anchor="ctr"/>
                </a:tc>
                <a:tc>
                  <a:txBody>
                    <a:bodyPr/>
                    <a:lstStyle/>
                    <a:p>
                      <a:pPr algn="ctr"/>
                      <a:r>
                        <a:rPr lang="en-US" sz="1000" dirty="0"/>
                        <a:t>35.9</a:t>
                      </a:r>
                    </a:p>
                  </a:txBody>
                  <a:tcPr marL="68580" marR="68580" marT="34290" marB="34290" anchor="ctr"/>
                </a:tc>
                <a:extLst>
                  <a:ext uri="{0D108BD9-81ED-4DB2-BD59-A6C34878D82A}">
                    <a16:rowId xmlns:a16="http://schemas.microsoft.com/office/drawing/2014/main" val="2963156960"/>
                  </a:ext>
                </a:extLst>
              </a:tr>
              <a:tr h="371944">
                <a:tc>
                  <a:txBody>
                    <a:bodyPr/>
                    <a:lstStyle/>
                    <a:p>
                      <a:pPr algn="ctr"/>
                      <a:r>
                        <a:rPr lang="en-US" sz="1000" dirty="0"/>
                        <a:t>2004</a:t>
                      </a:r>
                    </a:p>
                  </a:txBody>
                  <a:tcPr marL="68580" marR="68580" marT="34290" marB="34290" anchor="ctr"/>
                </a:tc>
                <a:tc>
                  <a:txBody>
                    <a:bodyPr/>
                    <a:lstStyle/>
                    <a:p>
                      <a:pPr algn="ctr"/>
                      <a:r>
                        <a:rPr lang="en-US" sz="1000" dirty="0"/>
                        <a:t>5412.5</a:t>
                      </a:r>
                    </a:p>
                  </a:txBody>
                  <a:tcPr marL="68580" marR="68580" marT="34290" marB="34290" anchor="ctr"/>
                </a:tc>
                <a:tc>
                  <a:txBody>
                    <a:bodyPr/>
                    <a:lstStyle/>
                    <a:p>
                      <a:pPr algn="ctr"/>
                      <a:r>
                        <a:rPr lang="en-US" sz="1000" dirty="0"/>
                        <a:t>14681.0</a:t>
                      </a:r>
                    </a:p>
                  </a:txBody>
                  <a:tcPr marL="68580" marR="68580" marT="34290" marB="34290" anchor="ctr"/>
                </a:tc>
                <a:tc>
                  <a:txBody>
                    <a:bodyPr/>
                    <a:lstStyle/>
                    <a:p>
                      <a:pPr algn="ctr"/>
                      <a:r>
                        <a:rPr lang="en-US" sz="1000" dirty="0"/>
                        <a:t>36.9</a:t>
                      </a:r>
                    </a:p>
                  </a:txBody>
                  <a:tcPr marL="68580" marR="68580" marT="34290" marB="34290" anchor="ctr"/>
                </a:tc>
                <a:extLst>
                  <a:ext uri="{0D108BD9-81ED-4DB2-BD59-A6C34878D82A}">
                    <a16:rowId xmlns:a16="http://schemas.microsoft.com/office/drawing/2014/main" val="194562846"/>
                  </a:ext>
                </a:extLst>
              </a:tr>
              <a:tr h="424922">
                <a:tc>
                  <a:txBody>
                    <a:bodyPr/>
                    <a:lstStyle/>
                    <a:p>
                      <a:pPr algn="ctr"/>
                      <a:r>
                        <a:rPr lang="en-US" sz="1000" dirty="0"/>
                        <a:t>2005</a:t>
                      </a:r>
                    </a:p>
                  </a:txBody>
                  <a:tcPr marL="68580" marR="68580" marT="34290" marB="34290" anchor="ctr"/>
                </a:tc>
                <a:tc>
                  <a:txBody>
                    <a:bodyPr/>
                    <a:lstStyle/>
                    <a:p>
                      <a:pPr algn="ctr"/>
                      <a:r>
                        <a:rPr lang="en-US" sz="1000" dirty="0"/>
                        <a:t>5320.5</a:t>
                      </a:r>
                    </a:p>
                  </a:txBody>
                  <a:tcPr marL="68580" marR="68580" marT="34290" marB="34290" anchor="ctr"/>
                </a:tc>
                <a:tc>
                  <a:txBody>
                    <a:bodyPr/>
                    <a:lstStyle/>
                    <a:p>
                      <a:pPr algn="ctr"/>
                      <a:r>
                        <a:rPr lang="en-US" sz="1000" dirty="0"/>
                        <a:t>15150.2</a:t>
                      </a:r>
                    </a:p>
                  </a:txBody>
                  <a:tcPr marL="68580" marR="68580" marT="34290" marB="34290" anchor="ctr"/>
                </a:tc>
                <a:tc>
                  <a:txBody>
                    <a:bodyPr/>
                    <a:lstStyle/>
                    <a:p>
                      <a:pPr algn="ctr"/>
                      <a:r>
                        <a:rPr lang="en-US" sz="1000" dirty="0"/>
                        <a:t>35.1</a:t>
                      </a:r>
                    </a:p>
                  </a:txBody>
                  <a:tcPr marL="68580" marR="68580" marT="34290" marB="34290" anchor="ctr"/>
                </a:tc>
                <a:extLst>
                  <a:ext uri="{0D108BD9-81ED-4DB2-BD59-A6C34878D82A}">
                    <a16:rowId xmlns:a16="http://schemas.microsoft.com/office/drawing/2014/main" val="2436067868"/>
                  </a:ext>
                </a:extLst>
              </a:tr>
              <a:tr h="371944">
                <a:tc>
                  <a:txBody>
                    <a:bodyPr/>
                    <a:lstStyle/>
                    <a:p>
                      <a:pPr algn="ctr"/>
                      <a:r>
                        <a:rPr lang="en-US" sz="1000" dirty="0"/>
                        <a:t>2006</a:t>
                      </a:r>
                    </a:p>
                  </a:txBody>
                  <a:tcPr marL="68580" marR="68580" marT="34290" marB="34290" anchor="ctr"/>
                </a:tc>
                <a:tc>
                  <a:txBody>
                    <a:bodyPr/>
                    <a:lstStyle/>
                    <a:p>
                      <a:r>
                        <a:rPr lang="en-US" sz="1000" dirty="0"/>
                        <a:t>          5360.8</a:t>
                      </a:r>
                    </a:p>
                  </a:txBody>
                  <a:tcPr marL="68580" marR="68580" marT="34290" marB="34290" anchor="ctr"/>
                </a:tc>
                <a:tc>
                  <a:txBody>
                    <a:bodyPr/>
                    <a:lstStyle/>
                    <a:p>
                      <a:pPr algn="ctr"/>
                      <a:r>
                        <a:rPr lang="en-US" sz="1000" dirty="0"/>
                        <a:t>15180.6</a:t>
                      </a:r>
                    </a:p>
                  </a:txBody>
                  <a:tcPr marL="68580" marR="68580" marT="34290" marB="34290" anchor="ctr"/>
                </a:tc>
                <a:tc>
                  <a:txBody>
                    <a:bodyPr/>
                    <a:lstStyle/>
                    <a:p>
                      <a:pPr algn="ctr"/>
                      <a:r>
                        <a:rPr lang="en-US" sz="1000" dirty="0"/>
                        <a:t>35.3</a:t>
                      </a:r>
                    </a:p>
                  </a:txBody>
                  <a:tcPr marL="68580" marR="68580" marT="34290" marB="34290" anchor="ctr"/>
                </a:tc>
                <a:extLst>
                  <a:ext uri="{0D108BD9-81ED-4DB2-BD59-A6C34878D82A}">
                    <a16:rowId xmlns:a16="http://schemas.microsoft.com/office/drawing/2014/main" val="3859348157"/>
                  </a:ext>
                </a:extLst>
              </a:tr>
              <a:tr h="371944">
                <a:tc>
                  <a:txBody>
                    <a:bodyPr/>
                    <a:lstStyle/>
                    <a:p>
                      <a:pPr algn="ctr"/>
                      <a:r>
                        <a:rPr lang="en-US" sz="1000" dirty="0"/>
                        <a:t>2007</a:t>
                      </a:r>
                    </a:p>
                  </a:txBody>
                  <a:tcPr marL="68580" marR="68580" marT="34290" marB="34290" anchor="ctr"/>
                </a:tc>
                <a:tc>
                  <a:txBody>
                    <a:bodyPr/>
                    <a:lstStyle/>
                    <a:p>
                      <a:pPr algn="ctr"/>
                      <a:r>
                        <a:rPr lang="en-US" sz="1000" dirty="0"/>
                        <a:t>5557.0</a:t>
                      </a:r>
                    </a:p>
                  </a:txBody>
                  <a:tcPr marL="68580" marR="68580" marT="34290" marB="34290" anchor="ctr"/>
                </a:tc>
                <a:tc>
                  <a:txBody>
                    <a:bodyPr/>
                    <a:lstStyle/>
                    <a:p>
                      <a:pPr algn="ctr"/>
                      <a:r>
                        <a:rPr lang="en-US" sz="1000" dirty="0"/>
                        <a:t>15548.0</a:t>
                      </a:r>
                    </a:p>
                  </a:txBody>
                  <a:tcPr marL="68580" marR="68580" marT="34290" marB="34290" anchor="ctr"/>
                </a:tc>
                <a:tc>
                  <a:txBody>
                    <a:bodyPr/>
                    <a:lstStyle/>
                    <a:p>
                      <a:pPr algn="ctr"/>
                      <a:r>
                        <a:rPr lang="en-US" sz="1000" dirty="0"/>
                        <a:t>35.7</a:t>
                      </a:r>
                    </a:p>
                  </a:txBody>
                  <a:tcPr marL="68580" marR="68580" marT="34290" marB="34290" anchor="ctr"/>
                </a:tc>
                <a:extLst>
                  <a:ext uri="{0D108BD9-81ED-4DB2-BD59-A6C34878D82A}">
                    <a16:rowId xmlns:a16="http://schemas.microsoft.com/office/drawing/2014/main" val="2292657324"/>
                  </a:ext>
                </a:extLst>
              </a:tr>
              <a:tr h="371944">
                <a:tc>
                  <a:txBody>
                    <a:bodyPr/>
                    <a:lstStyle/>
                    <a:p>
                      <a:pPr algn="ctr"/>
                      <a:r>
                        <a:rPr lang="en-US" sz="1000" dirty="0"/>
                        <a:t>2008</a:t>
                      </a:r>
                    </a:p>
                  </a:txBody>
                  <a:tcPr marL="68580" marR="68580" marT="34290" marB="34290" anchor="ctr"/>
                </a:tc>
                <a:tc>
                  <a:txBody>
                    <a:bodyPr/>
                    <a:lstStyle/>
                    <a:p>
                      <a:pPr algn="ctr"/>
                      <a:r>
                        <a:rPr lang="en-US" sz="1000" dirty="0"/>
                        <a:t>5394.4</a:t>
                      </a:r>
                    </a:p>
                  </a:txBody>
                  <a:tcPr marL="68580" marR="68580" marT="34290" marB="34290" anchor="ctr"/>
                </a:tc>
                <a:tc>
                  <a:txBody>
                    <a:bodyPr/>
                    <a:lstStyle/>
                    <a:p>
                      <a:pPr algn="ctr"/>
                      <a:r>
                        <a:rPr lang="en-US" sz="1000" dirty="0"/>
                        <a:t>15695.0</a:t>
                      </a:r>
                    </a:p>
                  </a:txBody>
                  <a:tcPr marL="68580" marR="68580" marT="34290" marB="34290" anchor="ctr"/>
                </a:tc>
                <a:tc>
                  <a:txBody>
                    <a:bodyPr/>
                    <a:lstStyle/>
                    <a:p>
                      <a:pPr algn="ctr"/>
                      <a:r>
                        <a:rPr lang="en-US" sz="1000" dirty="0"/>
                        <a:t>33.9</a:t>
                      </a:r>
                    </a:p>
                  </a:txBody>
                  <a:tcPr marL="68580" marR="68580" marT="34290" marB="34290" anchor="ctr"/>
                </a:tc>
                <a:extLst>
                  <a:ext uri="{0D108BD9-81ED-4DB2-BD59-A6C34878D82A}">
                    <a16:rowId xmlns:a16="http://schemas.microsoft.com/office/drawing/2014/main" val="3421666700"/>
                  </a:ext>
                </a:extLst>
              </a:tr>
              <a:tr h="371944">
                <a:tc>
                  <a:txBody>
                    <a:bodyPr/>
                    <a:lstStyle/>
                    <a:p>
                      <a:pPr algn="ctr"/>
                      <a:r>
                        <a:rPr lang="en-US" sz="1000" dirty="0"/>
                        <a:t>2009</a:t>
                      </a:r>
                    </a:p>
                  </a:txBody>
                  <a:tcPr marL="68580" marR="68580" marT="34290" marB="34290" anchor="ctr"/>
                </a:tc>
                <a:tc>
                  <a:txBody>
                    <a:bodyPr/>
                    <a:lstStyle/>
                    <a:p>
                      <a:pPr algn="ctr"/>
                      <a:r>
                        <a:rPr lang="en-US" sz="1000" dirty="0"/>
                        <a:t>5148.9</a:t>
                      </a:r>
                    </a:p>
                  </a:txBody>
                  <a:tcPr marL="68580" marR="68580" marT="34290" marB="34290" anchor="ctr"/>
                </a:tc>
                <a:tc>
                  <a:txBody>
                    <a:bodyPr/>
                    <a:lstStyle/>
                    <a:p>
                      <a:pPr algn="ctr"/>
                      <a:r>
                        <a:rPr lang="en-US" sz="1000" dirty="0"/>
                        <a:t>15881.9</a:t>
                      </a:r>
                    </a:p>
                  </a:txBody>
                  <a:tcPr marL="68580" marR="68580" marT="34290" marB="34290" anchor="ctr"/>
                </a:tc>
                <a:tc>
                  <a:txBody>
                    <a:bodyPr/>
                    <a:lstStyle/>
                    <a:p>
                      <a:pPr algn="ctr"/>
                      <a:r>
                        <a:rPr lang="en-US" sz="1000" dirty="0"/>
                        <a:t>34.0</a:t>
                      </a:r>
                    </a:p>
                  </a:txBody>
                  <a:tcPr marL="68580" marR="68580" marT="34290" marB="34290" anchor="ctr"/>
                </a:tc>
                <a:extLst>
                  <a:ext uri="{0D108BD9-81ED-4DB2-BD59-A6C34878D82A}">
                    <a16:rowId xmlns:a16="http://schemas.microsoft.com/office/drawing/2014/main" val="2859942682"/>
                  </a:ext>
                </a:extLst>
              </a:tr>
              <a:tr h="371944">
                <a:tc>
                  <a:txBody>
                    <a:bodyPr/>
                    <a:lstStyle/>
                    <a:p>
                      <a:pPr algn="ctr"/>
                      <a:r>
                        <a:rPr lang="en-US" sz="1000" dirty="0"/>
                        <a:t>2010</a:t>
                      </a:r>
                    </a:p>
                  </a:txBody>
                  <a:tcPr marL="68580" marR="68580" marT="34290" marB="34290" anchor="ctr"/>
                </a:tc>
                <a:tc>
                  <a:txBody>
                    <a:bodyPr/>
                    <a:lstStyle/>
                    <a:p>
                      <a:pPr algn="ctr"/>
                      <a:r>
                        <a:rPr lang="en-US" sz="1000" dirty="0"/>
                        <a:t>5418.9</a:t>
                      </a:r>
                    </a:p>
                  </a:txBody>
                  <a:tcPr marL="68580" marR="68580" marT="34290" marB="34290" anchor="ctr"/>
                </a:tc>
                <a:tc>
                  <a:txBody>
                    <a:bodyPr/>
                    <a:lstStyle/>
                    <a:p>
                      <a:pPr algn="ctr"/>
                      <a:r>
                        <a:rPr lang="en-US" sz="1000" dirty="0"/>
                        <a:t>16134.4</a:t>
                      </a:r>
                    </a:p>
                  </a:txBody>
                  <a:tcPr marL="68580" marR="68580" marT="34290" marB="34290" anchor="ctr"/>
                </a:tc>
                <a:tc>
                  <a:txBody>
                    <a:bodyPr/>
                    <a:lstStyle/>
                    <a:p>
                      <a:pPr algn="ctr"/>
                      <a:r>
                        <a:rPr lang="en-US" sz="1000" dirty="0"/>
                        <a:t>33.6</a:t>
                      </a:r>
                    </a:p>
                  </a:txBody>
                  <a:tcPr marL="68580" marR="68580" marT="34290" marB="34290" anchor="ctr"/>
                </a:tc>
                <a:extLst>
                  <a:ext uri="{0D108BD9-81ED-4DB2-BD59-A6C34878D82A}">
                    <a16:rowId xmlns:a16="http://schemas.microsoft.com/office/drawing/2014/main" val="2711511287"/>
                  </a:ext>
                </a:extLst>
              </a:tr>
              <a:tr h="371944">
                <a:tc>
                  <a:txBody>
                    <a:bodyPr/>
                    <a:lstStyle/>
                    <a:p>
                      <a:pPr algn="ctr"/>
                      <a:r>
                        <a:rPr lang="en-US" sz="1000" dirty="0"/>
                        <a:t>2011</a:t>
                      </a:r>
                    </a:p>
                  </a:txBody>
                  <a:tcPr marL="68580" marR="68580" marT="34290" marB="34290" anchor="ctr"/>
                </a:tc>
                <a:tc>
                  <a:txBody>
                    <a:bodyPr/>
                    <a:lstStyle/>
                    <a:p>
                      <a:pPr algn="ctr"/>
                      <a:r>
                        <a:rPr lang="en-US" sz="1000" dirty="0"/>
                        <a:t>5262.8</a:t>
                      </a:r>
                    </a:p>
                  </a:txBody>
                  <a:tcPr marL="68580" marR="68580" marT="34290" marB="34290" anchor="ctr"/>
                </a:tc>
                <a:tc>
                  <a:txBody>
                    <a:bodyPr/>
                    <a:lstStyle/>
                    <a:p>
                      <a:pPr algn="ctr"/>
                      <a:r>
                        <a:rPr lang="en-US" sz="1000" dirty="0"/>
                        <a:t>16248.4</a:t>
                      </a:r>
                    </a:p>
                  </a:txBody>
                  <a:tcPr marL="68580" marR="68580" marT="34290" marB="34290" anchor="ctr"/>
                </a:tc>
                <a:tc>
                  <a:txBody>
                    <a:bodyPr/>
                    <a:lstStyle/>
                    <a:p>
                      <a:pPr algn="ctr"/>
                      <a:r>
                        <a:rPr lang="en-US" sz="1000" dirty="0"/>
                        <a:t>32.4</a:t>
                      </a:r>
                    </a:p>
                  </a:txBody>
                  <a:tcPr marL="68580" marR="68580" marT="34290" marB="34290" anchor="ctr"/>
                </a:tc>
                <a:extLst>
                  <a:ext uri="{0D108BD9-81ED-4DB2-BD59-A6C34878D82A}">
                    <a16:rowId xmlns:a16="http://schemas.microsoft.com/office/drawing/2014/main" val="2771989501"/>
                  </a:ext>
                </a:extLst>
              </a:tr>
            </a:tbl>
          </a:graphicData>
        </a:graphic>
      </p:graphicFrame>
      <p:sp>
        <p:nvSpPr>
          <p:cNvPr id="2" name="Rectangle 1">
            <a:extLst>
              <a:ext uri="{FF2B5EF4-FFF2-40B4-BE49-F238E27FC236}">
                <a16:creationId xmlns:a16="http://schemas.microsoft.com/office/drawing/2014/main" id="{B79D11FB-5244-4EBE-B93E-E32D8EDB54BE}"/>
              </a:ext>
            </a:extLst>
          </p:cNvPr>
          <p:cNvSpPr/>
          <p:nvPr/>
        </p:nvSpPr>
        <p:spPr>
          <a:xfrm>
            <a:off x="6251755" y="175220"/>
            <a:ext cx="2213532" cy="584775"/>
          </a:xfrm>
          <a:prstGeom prst="rect">
            <a:avLst/>
          </a:prstGeom>
        </p:spPr>
        <p:txBody>
          <a:bodyPr wrap="square">
            <a:spAutoFit/>
          </a:bodyPr>
          <a:lstStyle/>
          <a:p>
            <a:r>
              <a:rPr lang="en-US" sz="3200" dirty="0">
                <a:solidFill>
                  <a:schemeClr val="bg1"/>
                </a:solidFill>
              </a:rPr>
              <a:t>Applications</a:t>
            </a:r>
          </a:p>
        </p:txBody>
      </p:sp>
      <p:sp>
        <p:nvSpPr>
          <p:cNvPr id="7" name="Rectangle 6">
            <a:extLst>
              <a:ext uri="{FF2B5EF4-FFF2-40B4-BE49-F238E27FC236}">
                <a16:creationId xmlns:a16="http://schemas.microsoft.com/office/drawing/2014/main" id="{1543BA29-A4C6-4BDB-A2DF-52608078020A}"/>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73147"/>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365195" y="374900"/>
            <a:ext cx="1832460" cy="513664"/>
          </a:xfrm>
        </p:spPr>
        <p:txBody>
          <a:bodyPr>
            <a:normAutofit fontScale="90000"/>
          </a:bodyPr>
          <a:lstStyle/>
          <a:p>
            <a:r>
              <a:rPr lang="en-US" dirty="0"/>
              <a:t>Applications</a:t>
            </a:r>
          </a:p>
        </p:txBody>
      </p:sp>
      <p:sp>
        <p:nvSpPr>
          <p:cNvPr id="6" name="TextBox 5">
            <a:extLst>
              <a:ext uri="{FF2B5EF4-FFF2-40B4-BE49-F238E27FC236}">
                <a16:creationId xmlns:a16="http://schemas.microsoft.com/office/drawing/2014/main" id="{B1F579F9-61C4-406C-93B1-468016BAF8FB}"/>
              </a:ext>
            </a:extLst>
          </p:cNvPr>
          <p:cNvSpPr txBox="1"/>
          <p:nvPr/>
        </p:nvSpPr>
        <p:spPr>
          <a:xfrm>
            <a:off x="6557165" y="726981"/>
            <a:ext cx="1985165" cy="323165"/>
          </a:xfrm>
          <a:prstGeom prst="rect">
            <a:avLst/>
          </a:prstGeom>
          <a:solidFill>
            <a:schemeClr val="tx2">
              <a:lumMod val="20000"/>
              <a:lumOff val="80000"/>
            </a:schemeClr>
          </a:solidFill>
          <a:ln>
            <a:solidFill>
              <a:schemeClr val="bg1"/>
            </a:solidFill>
          </a:ln>
        </p:spPr>
        <p:txBody>
          <a:bodyPr wrap="square" rtlCol="0">
            <a:spAutoFit/>
          </a:bodyPr>
          <a:lstStyle/>
          <a:p>
            <a:pPr defTabSz="342900"/>
            <a:r>
              <a:rPr lang="en-US" sz="1500" dirty="0">
                <a:solidFill>
                  <a:prstClr val="black">
                    <a:lumMod val="95000"/>
                    <a:lumOff val="5000"/>
                  </a:prstClr>
                </a:solidFill>
                <a:latin typeface="Times New Roman" panose="02020603050405020304" pitchFamily="18" charset="0"/>
                <a:cs typeface="Times New Roman" panose="02020603050405020304" pitchFamily="18" charset="0"/>
              </a:rPr>
              <a:t>Bioleaching of copper</a:t>
            </a:r>
          </a:p>
        </p:txBody>
      </p:sp>
      <p:sp>
        <p:nvSpPr>
          <p:cNvPr id="3" name="TextBox 2">
            <a:extLst>
              <a:ext uri="{FF2B5EF4-FFF2-40B4-BE49-F238E27FC236}">
                <a16:creationId xmlns:a16="http://schemas.microsoft.com/office/drawing/2014/main" id="{4553583E-3C13-438E-A12C-9A2D38FA86E8}"/>
              </a:ext>
            </a:extLst>
          </p:cNvPr>
          <p:cNvSpPr txBox="1"/>
          <p:nvPr/>
        </p:nvSpPr>
        <p:spPr>
          <a:xfrm>
            <a:off x="1517900" y="1596540"/>
            <a:ext cx="7365756" cy="3785652"/>
          </a:xfrm>
          <a:prstGeom prst="rect">
            <a:avLst/>
          </a:prstGeom>
          <a:noFill/>
        </p:spPr>
        <p:txBody>
          <a:bodyPr wrap="square" rtlCol="0">
            <a:spAutoFit/>
          </a:bodyPr>
          <a:lstStyle/>
          <a:p>
            <a:pPr marL="214313" indent="-214313" defTabSz="342900">
              <a:buFont typeface="Wingdings" panose="05000000000000000000" pitchFamily="2" charset="2"/>
              <a:buChar char="v"/>
            </a:pPr>
            <a:r>
              <a:rPr lang="en-US" sz="2400" dirty="0">
                <a:solidFill>
                  <a:prstClr val="black"/>
                </a:solidFill>
                <a:latin typeface="Tw Cen MT" panose="020B0602020104020603" pitchFamily="34" charset="0"/>
                <a:cs typeface="Times New Roman" panose="02020603050405020304" pitchFamily="18" charset="0"/>
              </a:rPr>
              <a:t>Although copper reserves and production are widely distributed around the world, no more than 15 countries contribute with over 90% of the total production Application of bioleaching to copper.</a:t>
            </a:r>
          </a:p>
          <a:p>
            <a:pPr marL="214313" indent="-214313" defTabSz="342900">
              <a:buFont typeface="Wingdings" panose="05000000000000000000" pitchFamily="2" charset="2"/>
              <a:buChar char="v"/>
            </a:pPr>
            <a:endParaRPr lang="en-US" sz="24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400" dirty="0">
                <a:solidFill>
                  <a:prstClr val="black"/>
                </a:solidFill>
                <a:latin typeface="Tw Cen MT" panose="020B0602020104020603" pitchFamily="34" charset="0"/>
                <a:cs typeface="Times New Roman" panose="02020603050405020304" pitchFamily="18" charset="0"/>
              </a:rPr>
              <a:t>Chile occupies a privileged position with one third of the total world production as can be seen in Table.</a:t>
            </a:r>
          </a:p>
          <a:p>
            <a:pPr marL="214313" indent="-214313" defTabSz="342900">
              <a:buFont typeface="Wingdings" panose="05000000000000000000" pitchFamily="2" charset="2"/>
              <a:buChar char="v"/>
            </a:pPr>
            <a:endParaRPr lang="en-US" sz="24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400" dirty="0">
                <a:solidFill>
                  <a:prstClr val="black"/>
                </a:solidFill>
                <a:latin typeface="Tw Cen MT" panose="020B0602020104020603" pitchFamily="34" charset="0"/>
                <a:cs typeface="Times New Roman" panose="02020603050405020304" pitchFamily="18" charset="0"/>
              </a:rPr>
              <a:t>It is worth noting that currently Chile produces over three times more copper than the second world producer, USA</a:t>
            </a:r>
            <a:r>
              <a:rPr lang="en-US" sz="2000" dirty="0">
                <a:solidFill>
                  <a:prstClr val="black"/>
                </a:solidFill>
                <a:latin typeface="Tw Cen MT" panose="020B0602020104020603" pitchFamily="34" charset="0"/>
                <a:cs typeface="Times New Roman" panose="02020603050405020304" pitchFamily="18" charset="0"/>
              </a:rPr>
              <a:t>.</a:t>
            </a:r>
          </a:p>
        </p:txBody>
      </p:sp>
      <p:sp>
        <p:nvSpPr>
          <p:cNvPr id="5" name="Rectangle 4">
            <a:extLst>
              <a:ext uri="{FF2B5EF4-FFF2-40B4-BE49-F238E27FC236}">
                <a16:creationId xmlns:a16="http://schemas.microsoft.com/office/drawing/2014/main" id="{04169303-DF0B-41BF-B24C-D5187F7E8460}"/>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605095"/>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365195" y="374899"/>
            <a:ext cx="1832460" cy="513664"/>
          </a:xfrm>
        </p:spPr>
        <p:txBody>
          <a:bodyPr>
            <a:normAutofit fontScale="90000"/>
          </a:bodyPr>
          <a:lstStyle/>
          <a:p>
            <a:r>
              <a:rPr lang="en-US" dirty="0"/>
              <a:t>Applications</a:t>
            </a:r>
          </a:p>
        </p:txBody>
      </p:sp>
      <p:sp>
        <p:nvSpPr>
          <p:cNvPr id="6" name="TextBox 5">
            <a:extLst>
              <a:ext uri="{FF2B5EF4-FFF2-40B4-BE49-F238E27FC236}">
                <a16:creationId xmlns:a16="http://schemas.microsoft.com/office/drawing/2014/main" id="{B1F579F9-61C4-406C-93B1-468016BAF8FB}"/>
              </a:ext>
            </a:extLst>
          </p:cNvPr>
          <p:cNvSpPr txBox="1"/>
          <p:nvPr/>
        </p:nvSpPr>
        <p:spPr>
          <a:xfrm>
            <a:off x="6709870" y="726981"/>
            <a:ext cx="1985165" cy="323165"/>
          </a:xfrm>
          <a:prstGeom prst="rect">
            <a:avLst/>
          </a:prstGeom>
          <a:solidFill>
            <a:schemeClr val="tx2">
              <a:lumMod val="20000"/>
              <a:lumOff val="80000"/>
            </a:schemeClr>
          </a:solidFill>
          <a:ln>
            <a:solidFill>
              <a:schemeClr val="bg1"/>
            </a:solidFill>
          </a:ln>
        </p:spPr>
        <p:txBody>
          <a:bodyPr wrap="square" rtlCol="0">
            <a:spAutoFit/>
          </a:bodyPr>
          <a:lstStyle/>
          <a:p>
            <a:pPr defTabSz="342900"/>
            <a:r>
              <a:rPr lang="en-US" sz="1500" dirty="0">
                <a:solidFill>
                  <a:prstClr val="black">
                    <a:lumMod val="95000"/>
                    <a:lumOff val="5000"/>
                  </a:prstClr>
                </a:solidFill>
                <a:latin typeface="Tw Cen MT" panose="020B0602020104020603" pitchFamily="34" charset="0"/>
                <a:cs typeface="Times New Roman" panose="02020603050405020304" pitchFamily="18" charset="0"/>
              </a:rPr>
              <a:t>Bioleaching of copper</a:t>
            </a:r>
          </a:p>
        </p:txBody>
      </p:sp>
      <p:sp>
        <p:nvSpPr>
          <p:cNvPr id="5" name="TextBox 4">
            <a:extLst>
              <a:ext uri="{FF2B5EF4-FFF2-40B4-BE49-F238E27FC236}">
                <a16:creationId xmlns:a16="http://schemas.microsoft.com/office/drawing/2014/main" id="{AF59FC51-9D2B-4DA6-ABBB-3B8AA8AE288F}"/>
              </a:ext>
            </a:extLst>
          </p:cNvPr>
          <p:cNvSpPr txBox="1"/>
          <p:nvPr/>
        </p:nvSpPr>
        <p:spPr>
          <a:xfrm>
            <a:off x="1701172" y="1443835"/>
            <a:ext cx="6993863" cy="3993401"/>
          </a:xfrm>
          <a:prstGeom prst="rect">
            <a:avLst/>
          </a:prstGeom>
          <a:noFill/>
        </p:spPr>
        <p:txBody>
          <a:bodyPr wrap="square" rtlCol="0">
            <a:spAutoFit/>
          </a:bodyPr>
          <a:lstStyle/>
          <a:p>
            <a:pPr defTabSz="342900"/>
            <a:r>
              <a:rPr lang="en-US" sz="2400" dirty="0">
                <a:solidFill>
                  <a:prstClr val="black"/>
                </a:solidFill>
                <a:latin typeface="Tw Cen MT" panose="020B0602020104020603" pitchFamily="34" charset="0"/>
                <a:cs typeface="Times New Roman" panose="02020603050405020304" pitchFamily="18" charset="0"/>
              </a:rPr>
              <a:t>Ores of copper from which copper is recovered are,</a:t>
            </a:r>
          </a:p>
          <a:p>
            <a:pPr marL="214313" indent="-214313" defTabSz="342900">
              <a:buFont typeface="Wingdings" panose="05000000000000000000" pitchFamily="2" charset="2"/>
              <a:buChar char="v"/>
            </a:pPr>
            <a:endParaRPr lang="en-US" sz="24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400" dirty="0">
                <a:solidFill>
                  <a:prstClr val="black"/>
                </a:solidFill>
                <a:latin typeface="Tw Cen MT" panose="020B0602020104020603" pitchFamily="34" charset="0"/>
                <a:cs typeface="Times New Roman" panose="02020603050405020304" pitchFamily="18" charset="0"/>
              </a:rPr>
              <a:t>Chalcocite(Cu</a:t>
            </a:r>
            <a:r>
              <a:rPr lang="en-US" sz="2400" baseline="-25000" dirty="0">
                <a:solidFill>
                  <a:prstClr val="black"/>
                </a:solidFill>
                <a:latin typeface="Tw Cen MT" panose="020B0602020104020603" pitchFamily="34" charset="0"/>
                <a:cs typeface="Times New Roman" panose="02020603050405020304" pitchFamily="18" charset="0"/>
              </a:rPr>
              <a:t>2</a:t>
            </a:r>
            <a:r>
              <a:rPr lang="en-US" sz="2400" dirty="0">
                <a:solidFill>
                  <a:prstClr val="black"/>
                </a:solidFill>
                <a:latin typeface="Tw Cen MT" panose="020B0602020104020603" pitchFamily="34" charset="0"/>
                <a:cs typeface="Times New Roman" panose="02020603050405020304" pitchFamily="18" charset="0"/>
              </a:rPr>
              <a:t>S)</a:t>
            </a:r>
          </a:p>
          <a:p>
            <a:pPr marL="214313" indent="-214313" defTabSz="342900">
              <a:buFont typeface="Wingdings" panose="05000000000000000000" pitchFamily="2" charset="2"/>
              <a:buChar char="v"/>
            </a:pPr>
            <a:endParaRPr lang="en-US" sz="24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400" dirty="0">
                <a:solidFill>
                  <a:prstClr val="black"/>
                </a:solidFill>
                <a:latin typeface="Tw Cen MT" panose="020B0602020104020603" pitchFamily="34" charset="0"/>
                <a:cs typeface="Times New Roman" panose="02020603050405020304" pitchFamily="18" charset="0"/>
              </a:rPr>
              <a:t>Chalcopyrite(CuFeS</a:t>
            </a:r>
            <a:r>
              <a:rPr lang="en-US" sz="2400" baseline="-25000" dirty="0">
                <a:solidFill>
                  <a:prstClr val="black"/>
                </a:solidFill>
                <a:latin typeface="Tw Cen MT" panose="020B0602020104020603" pitchFamily="34" charset="0"/>
                <a:cs typeface="Times New Roman" panose="02020603050405020304" pitchFamily="18" charset="0"/>
              </a:rPr>
              <a:t>2</a:t>
            </a:r>
            <a:r>
              <a:rPr lang="en-US" sz="2400" dirty="0">
                <a:solidFill>
                  <a:prstClr val="black"/>
                </a:solidFill>
                <a:latin typeface="Tw Cen MT" panose="020B0602020104020603" pitchFamily="34" charset="0"/>
                <a:cs typeface="Times New Roman" panose="02020603050405020304" pitchFamily="18" charset="0"/>
              </a:rPr>
              <a:t>)</a:t>
            </a:r>
          </a:p>
          <a:p>
            <a:pPr marL="214313" indent="-214313" defTabSz="342900">
              <a:buFont typeface="Wingdings" panose="05000000000000000000" pitchFamily="2" charset="2"/>
              <a:buChar char="v"/>
            </a:pPr>
            <a:endParaRPr lang="en-US" sz="24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400" dirty="0">
                <a:solidFill>
                  <a:prstClr val="black"/>
                </a:solidFill>
                <a:latin typeface="Tw Cen MT" panose="020B0602020104020603" pitchFamily="34" charset="0"/>
                <a:cs typeface="Times New Roman" panose="02020603050405020304" pitchFamily="18" charset="0"/>
              </a:rPr>
              <a:t>Covellite(</a:t>
            </a:r>
            <a:r>
              <a:rPr lang="en-US" sz="2400" dirty="0" err="1">
                <a:solidFill>
                  <a:prstClr val="black"/>
                </a:solidFill>
                <a:latin typeface="Tw Cen MT" panose="020B0602020104020603" pitchFamily="34" charset="0"/>
                <a:cs typeface="Times New Roman" panose="02020603050405020304" pitchFamily="18" charset="0"/>
              </a:rPr>
              <a:t>CuS</a:t>
            </a:r>
            <a:r>
              <a:rPr lang="en-US" sz="2400" dirty="0">
                <a:solidFill>
                  <a:prstClr val="black"/>
                </a:solidFill>
                <a:latin typeface="Tw Cen MT" panose="020B0602020104020603" pitchFamily="34" charset="0"/>
                <a:cs typeface="Times New Roman" panose="02020603050405020304" pitchFamily="18" charset="0"/>
              </a:rPr>
              <a:t>)</a:t>
            </a:r>
          </a:p>
          <a:p>
            <a:pPr marL="214313" indent="-214313" defTabSz="342900">
              <a:buFont typeface="Wingdings" panose="05000000000000000000" pitchFamily="2" charset="2"/>
              <a:buChar char="v"/>
            </a:pPr>
            <a:endParaRPr lang="en-US" sz="2400" dirty="0">
              <a:solidFill>
                <a:prstClr val="black"/>
              </a:solidFill>
              <a:latin typeface="Tw Cen MT" panose="020B0602020104020603" pitchFamily="34" charset="0"/>
              <a:cs typeface="Times New Roman" panose="02020603050405020304" pitchFamily="18" charset="0"/>
            </a:endParaRPr>
          </a:p>
          <a:p>
            <a:pPr marL="342900" indent="-342900" defTabSz="342900">
              <a:buFont typeface="Wingdings" panose="05000000000000000000" pitchFamily="2" charset="2"/>
              <a:buChar char="Ø"/>
            </a:pPr>
            <a:r>
              <a:rPr lang="en-US" sz="2400" dirty="0">
                <a:solidFill>
                  <a:prstClr val="black"/>
                </a:solidFill>
                <a:latin typeface="Tw Cen MT" panose="020B0602020104020603" pitchFamily="34" charset="0"/>
                <a:cs typeface="Times New Roman" panose="02020603050405020304" pitchFamily="18" charset="0"/>
              </a:rPr>
              <a:t>Copper leaching is operated as simple heap leaching and in-situ leaching process</a:t>
            </a:r>
            <a:r>
              <a:rPr lang="en-US" sz="2000" dirty="0">
                <a:solidFill>
                  <a:prstClr val="black"/>
                </a:solidFill>
                <a:latin typeface="Tw Cen MT" panose="020B0602020104020603" pitchFamily="34" charset="0"/>
                <a:cs typeface="Times New Roman" panose="02020603050405020304" pitchFamily="18" charset="0"/>
              </a:rPr>
              <a:t>.</a:t>
            </a:r>
          </a:p>
          <a:p>
            <a:pPr marL="214313" indent="-214313" defTabSz="342900">
              <a:buFont typeface="Wingdings" panose="05000000000000000000" pitchFamily="2" charset="2"/>
              <a:buChar char="§"/>
            </a:pPr>
            <a:endParaRPr lang="en-US" sz="1350" dirty="0">
              <a:solidFill>
                <a:prstClr val="black"/>
              </a:solidFill>
              <a:latin typeface="Calibri"/>
            </a:endParaRPr>
          </a:p>
        </p:txBody>
      </p:sp>
      <p:sp>
        <p:nvSpPr>
          <p:cNvPr id="7" name="Rectangle 6">
            <a:extLst>
              <a:ext uri="{FF2B5EF4-FFF2-40B4-BE49-F238E27FC236}">
                <a16:creationId xmlns:a16="http://schemas.microsoft.com/office/drawing/2014/main" id="{BD927D3E-B4E9-49F1-A355-35CCFAAB86DF}"/>
              </a:ext>
            </a:extLst>
          </p:cNvPr>
          <p:cNvSpPr/>
          <p:nvPr/>
        </p:nvSpPr>
        <p:spPr>
          <a:xfrm>
            <a:off x="0" y="6705295"/>
            <a:ext cx="916230" cy="152705"/>
          </a:xfrm>
          <a:prstGeom prst="rect">
            <a:avLst/>
          </a:prstGeom>
          <a:solidFill>
            <a:srgbClr val="022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643226"/>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6F43F6-6F8E-4A8E-B2E5-78FADAFBF0CA}"/>
              </a:ext>
            </a:extLst>
          </p:cNvPr>
          <p:cNvSpPr txBox="1"/>
          <p:nvPr/>
        </p:nvSpPr>
        <p:spPr>
          <a:xfrm>
            <a:off x="143555" y="1443835"/>
            <a:ext cx="1185863" cy="369332"/>
          </a:xfrm>
          <a:prstGeom prst="rect">
            <a:avLst/>
          </a:prstGeom>
          <a:solidFill>
            <a:schemeClr val="tx2">
              <a:lumMod val="40000"/>
              <a:lumOff val="60000"/>
            </a:schemeClr>
          </a:solidFill>
          <a:ln>
            <a:solidFill>
              <a:schemeClr val="accent1">
                <a:lumMod val="60000"/>
                <a:lumOff val="40000"/>
              </a:schemeClr>
            </a:solidFill>
          </a:ln>
        </p:spPr>
        <p:txBody>
          <a:bodyPr wrap="square" rtlCol="0">
            <a:spAutoFit/>
          </a:bodyPr>
          <a:lstStyle/>
          <a:p>
            <a:pPr defTabSz="342900"/>
            <a:r>
              <a:rPr lang="en-US" dirty="0">
                <a:solidFill>
                  <a:prstClr val="black"/>
                </a:solidFill>
                <a:latin typeface="Calibri"/>
              </a:rPr>
              <a:t>Flow Chart</a:t>
            </a:r>
          </a:p>
        </p:txBody>
      </p:sp>
      <p:sp>
        <p:nvSpPr>
          <p:cNvPr id="5" name="TextBox 4">
            <a:extLst>
              <a:ext uri="{FF2B5EF4-FFF2-40B4-BE49-F238E27FC236}">
                <a16:creationId xmlns:a16="http://schemas.microsoft.com/office/drawing/2014/main" id="{2D2DF84E-89B9-459A-B9A8-49B1CD7AFC5E}"/>
              </a:ext>
            </a:extLst>
          </p:cNvPr>
          <p:cNvSpPr txBox="1"/>
          <p:nvPr/>
        </p:nvSpPr>
        <p:spPr>
          <a:xfrm>
            <a:off x="5946345" y="222195"/>
            <a:ext cx="2290575" cy="553998"/>
          </a:xfrm>
          <a:prstGeom prst="rect">
            <a:avLst/>
          </a:prstGeom>
          <a:noFill/>
        </p:spPr>
        <p:txBody>
          <a:bodyPr wrap="square" rtlCol="0">
            <a:spAutoFit/>
          </a:bodyPr>
          <a:lstStyle/>
          <a:p>
            <a:pPr defTabSz="342900"/>
            <a:r>
              <a:rPr lang="en-US" sz="3000" dirty="0">
                <a:solidFill>
                  <a:prstClr val="white"/>
                </a:solidFill>
                <a:latin typeface="Times New Roman" panose="02020603050405020304" pitchFamily="18" charset="0"/>
                <a:cs typeface="Times New Roman" panose="02020603050405020304" pitchFamily="18" charset="0"/>
              </a:rPr>
              <a:t>Appli</a:t>
            </a:r>
            <a:r>
              <a:rPr lang="en-US" sz="3000" dirty="0">
                <a:solidFill>
                  <a:prstClr val="white"/>
                </a:solidFill>
                <a:latin typeface="Calibri"/>
              </a:rPr>
              <a:t>cations</a:t>
            </a:r>
          </a:p>
        </p:txBody>
      </p:sp>
      <p:pic>
        <p:nvPicPr>
          <p:cNvPr id="7" name="Picture 6">
            <a:extLst>
              <a:ext uri="{FF2B5EF4-FFF2-40B4-BE49-F238E27FC236}">
                <a16:creationId xmlns:a16="http://schemas.microsoft.com/office/drawing/2014/main" id="{7A39195D-6CB0-46F9-944D-6D1E5B73452D}"/>
              </a:ext>
            </a:extLst>
          </p:cNvPr>
          <p:cNvPicPr>
            <a:picLocks noChangeAspect="1"/>
          </p:cNvPicPr>
          <p:nvPr/>
        </p:nvPicPr>
        <p:blipFill>
          <a:blip r:embed="rId2"/>
          <a:stretch>
            <a:fillRect/>
          </a:stretch>
        </p:blipFill>
        <p:spPr>
          <a:xfrm>
            <a:off x="1670605" y="1312753"/>
            <a:ext cx="5497379" cy="5344675"/>
          </a:xfrm>
          <a:prstGeom prst="rect">
            <a:avLst/>
          </a:prstGeom>
        </p:spPr>
      </p:pic>
      <p:sp>
        <p:nvSpPr>
          <p:cNvPr id="6" name="Rectangle 5">
            <a:extLst>
              <a:ext uri="{FF2B5EF4-FFF2-40B4-BE49-F238E27FC236}">
                <a16:creationId xmlns:a16="http://schemas.microsoft.com/office/drawing/2014/main" id="{644E447B-BFAE-4C95-87F3-967CA9FA0B25}"/>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888951"/>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lum/>
          </a:blip>
          <a:srcRect/>
          <a:stretch>
            <a:fillRect t="-9000" b="-9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ADBBC2-C264-404F-862D-EA9C98BFA8C4}"/>
              </a:ext>
            </a:extLst>
          </p:cNvPr>
          <p:cNvSpPr txBox="1"/>
          <p:nvPr/>
        </p:nvSpPr>
        <p:spPr>
          <a:xfrm>
            <a:off x="2128720" y="2207360"/>
            <a:ext cx="4672013" cy="2169825"/>
          </a:xfrm>
          <a:prstGeom prst="rect">
            <a:avLst/>
          </a:prstGeom>
          <a:noFill/>
        </p:spPr>
        <p:txBody>
          <a:bodyPr wrap="square" rtlCol="0">
            <a:spAutoFit/>
          </a:bodyPr>
          <a:lstStyle/>
          <a:p>
            <a:pPr algn="ctr" defTabSz="342900"/>
            <a:r>
              <a:rPr lang="en-US" sz="4500" b="1" dirty="0">
                <a:solidFill>
                  <a:prstClr val="black">
                    <a:lumMod val="95000"/>
                    <a:lumOff val="5000"/>
                  </a:prstClr>
                </a:solidFill>
                <a:latin typeface="Calibri"/>
              </a:rPr>
              <a:t>Bioleaching </a:t>
            </a:r>
          </a:p>
          <a:p>
            <a:pPr algn="ctr" defTabSz="342900"/>
            <a:r>
              <a:rPr lang="en-US" sz="4500" b="1" dirty="0">
                <a:solidFill>
                  <a:prstClr val="black">
                    <a:lumMod val="95000"/>
                    <a:lumOff val="5000"/>
                  </a:prstClr>
                </a:solidFill>
                <a:latin typeface="Calibri"/>
              </a:rPr>
              <a:t>of </a:t>
            </a:r>
          </a:p>
          <a:p>
            <a:pPr algn="ctr" defTabSz="342900"/>
            <a:r>
              <a:rPr lang="en-US" sz="4500" b="1" dirty="0">
                <a:solidFill>
                  <a:prstClr val="black">
                    <a:lumMod val="95000"/>
                    <a:lumOff val="5000"/>
                  </a:prstClr>
                </a:solidFill>
                <a:latin typeface="Calibri"/>
              </a:rPr>
              <a:t>Uranium</a:t>
            </a:r>
          </a:p>
        </p:txBody>
      </p:sp>
    </p:spTree>
    <p:extLst>
      <p:ext uri="{BB962C8B-B14F-4D97-AF65-F5344CB8AC3E}">
        <p14:creationId xmlns:p14="http://schemas.microsoft.com/office/powerpoint/2010/main" val="1907114419"/>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9050" y="319742"/>
            <a:ext cx="2328751" cy="399135"/>
          </a:xfrm>
        </p:spPr>
        <p:txBody>
          <a:bodyPr>
            <a:noAutofit/>
          </a:bodyPr>
          <a:lstStyle/>
          <a:p>
            <a:r>
              <a:rPr lang="en-US" sz="3200" dirty="0">
                <a:solidFill>
                  <a:schemeClr val="bg1"/>
                </a:solidFill>
              </a:rPr>
              <a:t>Applications</a:t>
            </a:r>
          </a:p>
        </p:txBody>
      </p:sp>
      <p:sp>
        <p:nvSpPr>
          <p:cNvPr id="2" name="TextBox 1">
            <a:extLst>
              <a:ext uri="{FF2B5EF4-FFF2-40B4-BE49-F238E27FC236}">
                <a16:creationId xmlns:a16="http://schemas.microsoft.com/office/drawing/2014/main" id="{155637F3-98F6-4602-ABD8-C5E10844FA46}"/>
              </a:ext>
            </a:extLst>
          </p:cNvPr>
          <p:cNvSpPr txBox="1"/>
          <p:nvPr/>
        </p:nvSpPr>
        <p:spPr>
          <a:xfrm>
            <a:off x="0" y="1658083"/>
            <a:ext cx="9046185" cy="5232202"/>
          </a:xfrm>
          <a:prstGeom prst="rect">
            <a:avLst/>
          </a:prstGeom>
          <a:noFill/>
        </p:spPr>
        <p:txBody>
          <a:bodyPr wrap="square" rtlCol="0">
            <a:spAutoFit/>
          </a:bodyPr>
          <a:lstStyle/>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Uranium is an important natural resource used for the generation of nuclear energy, as the raw material for the production of uranium oxide U</a:t>
            </a:r>
            <a:r>
              <a:rPr lang="en-US" sz="2000" baseline="-25000" dirty="0">
                <a:solidFill>
                  <a:prstClr val="black"/>
                </a:solidFill>
                <a:latin typeface="Tw Cen MT" panose="020B0602020104020603" pitchFamily="34" charset="0"/>
                <a:cs typeface="Times New Roman" panose="02020603050405020304" pitchFamily="18" charset="0"/>
              </a:rPr>
              <a:t>3</a:t>
            </a:r>
            <a:r>
              <a:rPr lang="en-US" sz="2000" dirty="0">
                <a:solidFill>
                  <a:prstClr val="black"/>
                </a:solidFill>
                <a:latin typeface="Tw Cen MT" panose="020B0602020104020603" pitchFamily="34" charset="0"/>
                <a:cs typeface="Times New Roman" panose="02020603050405020304" pitchFamily="18" charset="0"/>
              </a:rPr>
              <a:t>O</a:t>
            </a:r>
            <a:r>
              <a:rPr lang="en-US" sz="2000" baseline="-25000" dirty="0">
                <a:solidFill>
                  <a:prstClr val="black"/>
                </a:solidFill>
                <a:latin typeface="Tw Cen MT" panose="020B0602020104020603" pitchFamily="34" charset="0"/>
                <a:cs typeface="Times New Roman" panose="02020603050405020304" pitchFamily="18" charset="0"/>
              </a:rPr>
              <a:t>8</a:t>
            </a:r>
            <a:r>
              <a:rPr lang="en-US" sz="2000" dirty="0">
                <a:solidFill>
                  <a:prstClr val="black"/>
                </a:solidFill>
                <a:latin typeface="Tw Cen MT" panose="020B0602020104020603" pitchFamily="34" charset="0"/>
                <a:cs typeface="Times New Roman" panose="02020603050405020304" pitchFamily="18" charset="0"/>
              </a:rPr>
              <a:t> .</a:t>
            </a:r>
          </a:p>
          <a:p>
            <a:pPr marL="214313" indent="-214313" defTabSz="342900">
              <a:buFont typeface="Wingdings" panose="05000000000000000000" pitchFamily="2" charset="2"/>
              <a:buChar char="v"/>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Uranium is extracted conventionally using a process that employs strong acids as reagents, which often creates environmental problems, requires large amounts of energy, and involves a complex operational plant .</a:t>
            </a:r>
          </a:p>
          <a:p>
            <a:pPr marL="214313" indent="-214313" defTabSz="342900">
              <a:buFont typeface="Wingdings" panose="05000000000000000000" pitchFamily="2" charset="2"/>
              <a:buChar char="v"/>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It is not economical to extract uranium from low-grade ores by chemical leaching because the content of uranium ore is very low by weight .</a:t>
            </a:r>
          </a:p>
          <a:p>
            <a:pPr marL="214313" indent="-214313" defTabSz="342900">
              <a:buFont typeface="Wingdings" panose="05000000000000000000" pitchFamily="2" charset="2"/>
              <a:buChar char="v"/>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Bioleaching of low-grade ores is becoming a popular alternative since it is an economically viable phenomenon moreover the microorganisms used in these processes are able to grow in highly acidic environments with high heavy metal content (U and Th).</a:t>
            </a:r>
          </a:p>
          <a:p>
            <a:pPr marL="214313" indent="-214313" defTabSz="342900">
              <a:buFont typeface="Wingdings" panose="05000000000000000000" pitchFamily="2" charset="2"/>
              <a:buChar char="v"/>
            </a:pPr>
            <a:endParaRPr lang="en-US"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endParaRPr lang="en-US" dirty="0">
              <a:solidFill>
                <a:prstClr val="black"/>
              </a:solidFill>
              <a:latin typeface="Times New Roman" panose="02020603050405020304" pitchFamily="18" charset="0"/>
              <a:cs typeface="Times New Roman" panose="02020603050405020304" pitchFamily="18" charset="0"/>
            </a:endParaRPr>
          </a:p>
          <a:p>
            <a:pPr defTabSz="342900"/>
            <a:endParaRPr lang="en-US" dirty="0">
              <a:solidFill>
                <a:prstClr val="black"/>
              </a:solidFill>
              <a:latin typeface="Calibri"/>
            </a:endParaRPr>
          </a:p>
        </p:txBody>
      </p:sp>
      <p:sp>
        <p:nvSpPr>
          <p:cNvPr id="5" name="Rectangle 4">
            <a:extLst>
              <a:ext uri="{FF2B5EF4-FFF2-40B4-BE49-F238E27FC236}">
                <a16:creationId xmlns:a16="http://schemas.microsoft.com/office/drawing/2014/main" id="{A80CD32F-A2F8-4CFB-B177-22CF67FBB03E}"/>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68425"/>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57165" y="411553"/>
            <a:ext cx="1717931" cy="399135"/>
          </a:xfrm>
        </p:spPr>
        <p:txBody>
          <a:bodyPr>
            <a:noAutofit/>
          </a:bodyPr>
          <a:lstStyle/>
          <a:p>
            <a:r>
              <a:rPr lang="en-US" sz="3200" dirty="0">
                <a:solidFill>
                  <a:schemeClr val="bg1"/>
                </a:solidFill>
              </a:rPr>
              <a:t>Applications</a:t>
            </a:r>
          </a:p>
        </p:txBody>
      </p:sp>
      <p:sp>
        <p:nvSpPr>
          <p:cNvPr id="5" name="TextBox 4">
            <a:extLst>
              <a:ext uri="{FF2B5EF4-FFF2-40B4-BE49-F238E27FC236}">
                <a16:creationId xmlns:a16="http://schemas.microsoft.com/office/drawing/2014/main" id="{1B204E28-0C59-4C1E-BF45-736A6D37D86F}"/>
              </a:ext>
            </a:extLst>
          </p:cNvPr>
          <p:cNvSpPr txBox="1"/>
          <p:nvPr/>
        </p:nvSpPr>
        <p:spPr>
          <a:xfrm>
            <a:off x="6709870" y="1443835"/>
            <a:ext cx="2118782" cy="323165"/>
          </a:xfrm>
          <a:prstGeom prst="rect">
            <a:avLst/>
          </a:prstGeom>
          <a:solidFill>
            <a:schemeClr val="tx2">
              <a:lumMod val="20000"/>
              <a:lumOff val="80000"/>
            </a:schemeClr>
          </a:solidFill>
        </p:spPr>
        <p:txBody>
          <a:bodyPr wrap="square" rtlCol="0">
            <a:spAutoFit/>
          </a:bodyPr>
          <a:lstStyle/>
          <a:p>
            <a:pPr defTabSz="342900"/>
            <a:r>
              <a:rPr lang="en-US" sz="1500" dirty="0">
                <a:solidFill>
                  <a:prstClr val="black"/>
                </a:solidFill>
                <a:latin typeface="Tw Cen MT" panose="020B0602020104020603" pitchFamily="34" charset="0"/>
                <a:cs typeface="Times New Roman" panose="02020603050405020304" pitchFamily="18" charset="0"/>
              </a:rPr>
              <a:t>Bioleaching of Uranium</a:t>
            </a:r>
          </a:p>
        </p:txBody>
      </p:sp>
      <p:sp>
        <p:nvSpPr>
          <p:cNvPr id="7" name="TextBox 6">
            <a:extLst>
              <a:ext uri="{FF2B5EF4-FFF2-40B4-BE49-F238E27FC236}">
                <a16:creationId xmlns:a16="http://schemas.microsoft.com/office/drawing/2014/main" id="{8C5E64CF-C214-43A7-9638-9B8CA01543E6}"/>
              </a:ext>
            </a:extLst>
          </p:cNvPr>
          <p:cNvSpPr txBox="1"/>
          <p:nvPr/>
        </p:nvSpPr>
        <p:spPr>
          <a:xfrm>
            <a:off x="189310" y="2125680"/>
            <a:ext cx="8765381" cy="1107996"/>
          </a:xfrm>
          <a:prstGeom prst="rect">
            <a:avLst/>
          </a:prstGeom>
          <a:noFill/>
        </p:spPr>
        <p:txBody>
          <a:bodyPr wrap="square" rtlCol="0">
            <a:spAutoFit/>
          </a:bodyPr>
          <a:lstStyle/>
          <a:p>
            <a:pPr marL="214313" indent="-214313" defTabSz="342900">
              <a:buFont typeface="Wingdings" panose="05000000000000000000" pitchFamily="2" charset="2"/>
              <a:buChar char="ü"/>
            </a:pPr>
            <a:endParaRPr lang="en-US" sz="1500" dirty="0">
              <a:solidFill>
                <a:prstClr val="black"/>
              </a:solidFill>
              <a:latin typeface="Times New Roman "/>
            </a:endParaRPr>
          </a:p>
          <a:p>
            <a:pPr marL="214313" indent="-214313" defTabSz="342900">
              <a:buFont typeface="Wingdings" panose="05000000000000000000" pitchFamily="2" charset="2"/>
              <a:buChar char="ü"/>
            </a:pPr>
            <a:endParaRPr lang="en-US" sz="1500" dirty="0">
              <a:solidFill>
                <a:prstClr val="black"/>
              </a:solidFill>
              <a:latin typeface="Times New Roman "/>
            </a:endParaRPr>
          </a:p>
          <a:p>
            <a:pPr defTabSz="342900"/>
            <a:endParaRPr lang="en-US" sz="1350" baseline="-25000" dirty="0">
              <a:solidFill>
                <a:srgbClr val="1F497D"/>
              </a:solidFill>
              <a:latin typeface="Times New Roman "/>
            </a:endParaRPr>
          </a:p>
          <a:p>
            <a:pPr defTabSz="342900"/>
            <a:endParaRPr lang="en-US" sz="1350" baseline="-25000" dirty="0">
              <a:solidFill>
                <a:srgbClr val="1F497D"/>
              </a:solidFill>
              <a:latin typeface="Times New Roman "/>
            </a:endParaRPr>
          </a:p>
          <a:p>
            <a:pPr defTabSz="342900"/>
            <a:endParaRPr lang="en-US" sz="1350" baseline="-25000" dirty="0">
              <a:solidFill>
                <a:srgbClr val="1F497D"/>
              </a:solidFill>
              <a:latin typeface="Times New Roman "/>
            </a:endParaRPr>
          </a:p>
          <a:p>
            <a:pPr defTabSz="342900"/>
            <a:endParaRPr lang="en-US" sz="1350" baseline="-25000" dirty="0">
              <a:solidFill>
                <a:srgbClr val="1F497D"/>
              </a:solidFill>
              <a:latin typeface="Times New Roman "/>
            </a:endParaRPr>
          </a:p>
        </p:txBody>
      </p:sp>
      <p:sp>
        <p:nvSpPr>
          <p:cNvPr id="2" name="TextBox 1">
            <a:extLst>
              <a:ext uri="{FF2B5EF4-FFF2-40B4-BE49-F238E27FC236}">
                <a16:creationId xmlns:a16="http://schemas.microsoft.com/office/drawing/2014/main" id="{098C2C28-E03F-4683-8FCE-3B7BCE7BC3AD}"/>
              </a:ext>
            </a:extLst>
          </p:cNvPr>
          <p:cNvSpPr txBox="1"/>
          <p:nvPr/>
        </p:nvSpPr>
        <p:spPr>
          <a:xfrm>
            <a:off x="150644" y="1859347"/>
            <a:ext cx="8678008" cy="4093428"/>
          </a:xfrm>
          <a:prstGeom prst="rect">
            <a:avLst/>
          </a:prstGeom>
          <a:noFill/>
        </p:spPr>
        <p:txBody>
          <a:bodyPr wrap="square" rtlCol="0">
            <a:spAutoFit/>
          </a:bodyPr>
          <a:lstStyle/>
          <a:p>
            <a:pPr marL="214313" indent="-214313" defTabSz="342900">
              <a:buFont typeface="Wingdings" panose="05000000000000000000" pitchFamily="2" charset="2"/>
              <a:buChar char="q"/>
            </a:pPr>
            <a:r>
              <a:rPr lang="en-US" sz="2000" b="1" dirty="0" err="1">
                <a:solidFill>
                  <a:prstClr val="black"/>
                </a:solidFill>
                <a:latin typeface="Tw Cen MT" panose="020B0602020104020603" pitchFamily="34" charset="0"/>
                <a:cs typeface="Times New Roman" panose="02020603050405020304" pitchFamily="18" charset="0"/>
              </a:rPr>
              <a:t>Acidithiobacillus</a:t>
            </a:r>
            <a:r>
              <a:rPr lang="en-US" sz="2000" b="1" dirty="0">
                <a:solidFill>
                  <a:prstClr val="black"/>
                </a:solidFill>
                <a:latin typeface="Tw Cen MT" panose="020B0602020104020603" pitchFamily="34" charset="0"/>
                <a:cs typeface="Times New Roman" panose="02020603050405020304" pitchFamily="18" charset="0"/>
              </a:rPr>
              <a:t> </a:t>
            </a:r>
            <a:r>
              <a:rPr lang="en-US" sz="2000" b="1" dirty="0" err="1">
                <a:solidFill>
                  <a:prstClr val="black"/>
                </a:solidFill>
                <a:latin typeface="Tw Cen MT" panose="020B0602020104020603" pitchFamily="34" charset="0"/>
                <a:cs typeface="Times New Roman" panose="02020603050405020304" pitchFamily="18" charset="0"/>
              </a:rPr>
              <a:t>ferrooxidans</a:t>
            </a:r>
            <a:r>
              <a:rPr lang="en-US" sz="2000" b="1" dirty="0">
                <a:solidFill>
                  <a:prstClr val="black"/>
                </a:solidFill>
                <a:latin typeface="Tw Cen MT" panose="020B0602020104020603" pitchFamily="34" charset="0"/>
                <a:cs typeface="Times New Roman" panose="02020603050405020304" pitchFamily="18" charset="0"/>
              </a:rPr>
              <a:t> </a:t>
            </a:r>
            <a:r>
              <a:rPr lang="en-US" sz="2000" dirty="0">
                <a:solidFill>
                  <a:prstClr val="black"/>
                </a:solidFill>
                <a:latin typeface="Tw Cen MT" panose="020B0602020104020603" pitchFamily="34" charset="0"/>
                <a:cs typeface="Times New Roman" panose="02020603050405020304" pitchFamily="18" charset="0"/>
              </a:rPr>
              <a:t>is used to leach U from the low-grade uranium ore.</a:t>
            </a:r>
          </a:p>
          <a:p>
            <a:pPr marL="214313" indent="-214313" defTabSz="342900">
              <a:buFont typeface="Wingdings" panose="05000000000000000000" pitchFamily="2" charset="2"/>
              <a:buChar char="q"/>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q"/>
            </a:pPr>
            <a:r>
              <a:rPr lang="en-US" sz="2000" dirty="0">
                <a:solidFill>
                  <a:prstClr val="black"/>
                </a:solidFill>
                <a:latin typeface="Tw Cen MT" panose="020B0602020104020603" pitchFamily="34" charset="0"/>
                <a:cs typeface="Times New Roman" panose="02020603050405020304" pitchFamily="18" charset="0"/>
              </a:rPr>
              <a:t>The ferric ion acts as an electron acceptor and converts U</a:t>
            </a:r>
            <a:r>
              <a:rPr lang="en-US" sz="2000" baseline="30000" dirty="0">
                <a:solidFill>
                  <a:prstClr val="black"/>
                </a:solidFill>
                <a:latin typeface="Tw Cen MT" panose="020B0602020104020603" pitchFamily="34" charset="0"/>
                <a:cs typeface="Times New Roman" panose="02020603050405020304" pitchFamily="18" charset="0"/>
              </a:rPr>
              <a:t>+4 </a:t>
            </a:r>
            <a:r>
              <a:rPr lang="en-US" sz="2000" dirty="0">
                <a:solidFill>
                  <a:prstClr val="black"/>
                </a:solidFill>
                <a:latin typeface="Tw Cen MT" panose="020B0602020104020603" pitchFamily="34" charset="0"/>
                <a:cs typeface="Times New Roman" panose="02020603050405020304" pitchFamily="18" charset="0"/>
              </a:rPr>
              <a:t>to U</a:t>
            </a:r>
            <a:r>
              <a:rPr lang="en-US" sz="2000" baseline="30000" dirty="0">
                <a:solidFill>
                  <a:prstClr val="black"/>
                </a:solidFill>
                <a:latin typeface="Tw Cen MT" panose="020B0602020104020603" pitchFamily="34" charset="0"/>
                <a:cs typeface="Times New Roman" panose="02020603050405020304" pitchFamily="18" charset="0"/>
              </a:rPr>
              <a:t>+6 </a:t>
            </a:r>
            <a:r>
              <a:rPr lang="en-US" sz="2000" dirty="0">
                <a:solidFill>
                  <a:prstClr val="black"/>
                </a:solidFill>
                <a:latin typeface="Tw Cen MT" panose="020B0602020104020603" pitchFamily="34" charset="0"/>
                <a:cs typeface="Times New Roman" panose="02020603050405020304" pitchFamily="18" charset="0"/>
              </a:rPr>
              <a:t>state which is soluble in water, hence the metal is leached out to the liquor solution.</a:t>
            </a:r>
          </a:p>
          <a:p>
            <a:pPr marL="214313" indent="-214313" defTabSz="342900">
              <a:buFont typeface="Wingdings" panose="05000000000000000000" pitchFamily="2" charset="2"/>
              <a:buChar char="q"/>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q"/>
            </a:pPr>
            <a:r>
              <a:rPr lang="en-US" sz="2000" dirty="0">
                <a:solidFill>
                  <a:prstClr val="black"/>
                </a:solidFill>
                <a:latin typeface="Tw Cen MT" panose="020B0602020104020603" pitchFamily="34" charset="0"/>
                <a:cs typeface="Times New Roman" panose="02020603050405020304" pitchFamily="18" charset="0"/>
              </a:rPr>
              <a:t>Reaction takes place:</a:t>
            </a:r>
          </a:p>
          <a:p>
            <a:pPr defTabSz="342900"/>
            <a:r>
              <a:rPr lang="en-US" sz="2000" dirty="0">
                <a:solidFill>
                  <a:prstClr val="black"/>
                </a:solidFill>
                <a:latin typeface="Tw Cen MT" panose="020B0602020104020603" pitchFamily="34" charset="0"/>
                <a:cs typeface="Times New Roman" panose="02020603050405020304" pitchFamily="18" charset="0"/>
              </a:rPr>
              <a:t>     </a:t>
            </a:r>
          </a:p>
          <a:p>
            <a:pPr defTabSz="342900"/>
            <a:r>
              <a:rPr lang="en-US" sz="2000" dirty="0">
                <a:solidFill>
                  <a:srgbClr val="1F497D">
                    <a:lumMod val="50000"/>
                  </a:srgbClr>
                </a:solidFill>
                <a:latin typeface="Tw Cen MT" panose="020B0602020104020603" pitchFamily="34" charset="0"/>
                <a:cs typeface="Times New Roman" panose="02020603050405020304" pitchFamily="18" charset="0"/>
              </a:rPr>
              <a:t>                                      </a:t>
            </a:r>
            <a:r>
              <a:rPr lang="pt-BR" sz="2000" dirty="0">
                <a:solidFill>
                  <a:srgbClr val="1F497D">
                    <a:lumMod val="50000"/>
                  </a:srgbClr>
                </a:solidFill>
                <a:latin typeface="Tw Cen MT" panose="020B0602020104020603" pitchFamily="34" charset="0"/>
                <a:cs typeface="Times New Roman" panose="02020603050405020304" pitchFamily="18" charset="0"/>
              </a:rPr>
              <a:t>UO</a:t>
            </a:r>
            <a:r>
              <a:rPr lang="pt-BR" sz="2000" baseline="-25000" dirty="0">
                <a:solidFill>
                  <a:srgbClr val="1F497D">
                    <a:lumMod val="50000"/>
                  </a:srgbClr>
                </a:solidFill>
                <a:latin typeface="Tw Cen MT" panose="020B0602020104020603" pitchFamily="34" charset="0"/>
                <a:cs typeface="Times New Roman" panose="02020603050405020304" pitchFamily="18" charset="0"/>
              </a:rPr>
              <a:t>2</a:t>
            </a:r>
            <a:r>
              <a:rPr lang="pt-BR" sz="2000" dirty="0">
                <a:solidFill>
                  <a:srgbClr val="1F497D">
                    <a:lumMod val="50000"/>
                  </a:srgbClr>
                </a:solidFill>
                <a:latin typeface="Tw Cen MT" panose="020B0602020104020603" pitchFamily="34" charset="0"/>
                <a:cs typeface="Times New Roman" panose="02020603050405020304" pitchFamily="18" charset="0"/>
              </a:rPr>
              <a:t> + Fe</a:t>
            </a:r>
            <a:r>
              <a:rPr lang="pt-BR" sz="2000" baseline="-25000" dirty="0">
                <a:solidFill>
                  <a:srgbClr val="1F497D">
                    <a:lumMod val="50000"/>
                  </a:srgbClr>
                </a:solidFill>
                <a:latin typeface="Tw Cen MT" panose="020B0602020104020603" pitchFamily="34" charset="0"/>
                <a:cs typeface="Times New Roman" panose="02020603050405020304" pitchFamily="18" charset="0"/>
              </a:rPr>
              <a:t>2</a:t>
            </a:r>
            <a:r>
              <a:rPr lang="pt-BR" sz="2000" dirty="0">
                <a:solidFill>
                  <a:srgbClr val="1F497D">
                    <a:lumMod val="50000"/>
                  </a:srgbClr>
                </a:solidFill>
                <a:latin typeface="Tw Cen MT" panose="020B0602020104020603" pitchFamily="34" charset="0"/>
                <a:cs typeface="Times New Roman" panose="02020603050405020304" pitchFamily="18" charset="0"/>
              </a:rPr>
              <a:t>(SO</a:t>
            </a:r>
            <a:r>
              <a:rPr lang="pt-BR" sz="2000" baseline="-25000" dirty="0">
                <a:solidFill>
                  <a:srgbClr val="1F497D">
                    <a:lumMod val="50000"/>
                  </a:srgbClr>
                </a:solidFill>
                <a:latin typeface="Tw Cen MT" panose="020B0602020104020603" pitchFamily="34" charset="0"/>
                <a:cs typeface="Times New Roman" panose="02020603050405020304" pitchFamily="18" charset="0"/>
              </a:rPr>
              <a:t>4</a:t>
            </a:r>
            <a:r>
              <a:rPr lang="pt-BR" sz="2000" dirty="0">
                <a:solidFill>
                  <a:srgbClr val="1F497D">
                    <a:lumMod val="50000"/>
                  </a:srgbClr>
                </a:solidFill>
                <a:latin typeface="Tw Cen MT" panose="020B0602020104020603" pitchFamily="34" charset="0"/>
                <a:cs typeface="Times New Roman" panose="02020603050405020304" pitchFamily="18" charset="0"/>
              </a:rPr>
              <a:t>)</a:t>
            </a:r>
            <a:r>
              <a:rPr lang="pt-BR" sz="2000" baseline="-25000" dirty="0">
                <a:solidFill>
                  <a:srgbClr val="1F497D">
                    <a:lumMod val="50000"/>
                  </a:srgbClr>
                </a:solidFill>
                <a:latin typeface="Tw Cen MT" panose="020B0602020104020603" pitchFamily="34" charset="0"/>
                <a:cs typeface="Times New Roman" panose="02020603050405020304" pitchFamily="18" charset="0"/>
              </a:rPr>
              <a:t>3</a:t>
            </a:r>
            <a:r>
              <a:rPr lang="pt-BR" sz="2000" dirty="0">
                <a:solidFill>
                  <a:srgbClr val="1F497D">
                    <a:lumMod val="50000"/>
                  </a:srgbClr>
                </a:solidFill>
                <a:latin typeface="Tw Cen MT" panose="020B0602020104020603" pitchFamily="34" charset="0"/>
                <a:cs typeface="Times New Roman" panose="02020603050405020304" pitchFamily="18" charset="0"/>
              </a:rPr>
              <a:t>     UO</a:t>
            </a:r>
            <a:r>
              <a:rPr lang="pt-BR" sz="2000" baseline="-25000" dirty="0">
                <a:solidFill>
                  <a:srgbClr val="1F497D">
                    <a:lumMod val="50000"/>
                  </a:srgbClr>
                </a:solidFill>
                <a:latin typeface="Tw Cen MT" panose="020B0602020104020603" pitchFamily="34" charset="0"/>
                <a:cs typeface="Times New Roman" panose="02020603050405020304" pitchFamily="18" charset="0"/>
              </a:rPr>
              <a:t>2</a:t>
            </a:r>
            <a:r>
              <a:rPr lang="pt-BR" sz="2000" dirty="0">
                <a:solidFill>
                  <a:srgbClr val="1F497D">
                    <a:lumMod val="50000"/>
                  </a:srgbClr>
                </a:solidFill>
                <a:latin typeface="Tw Cen MT" panose="020B0602020104020603" pitchFamily="34" charset="0"/>
                <a:cs typeface="Times New Roman" panose="02020603050405020304" pitchFamily="18" charset="0"/>
              </a:rPr>
              <a:t>SO</a:t>
            </a:r>
            <a:r>
              <a:rPr lang="pt-BR" sz="2000" baseline="-25000" dirty="0">
                <a:solidFill>
                  <a:srgbClr val="1F497D">
                    <a:lumMod val="50000"/>
                  </a:srgbClr>
                </a:solidFill>
                <a:latin typeface="Tw Cen MT" panose="020B0602020104020603" pitchFamily="34" charset="0"/>
                <a:cs typeface="Times New Roman" panose="02020603050405020304" pitchFamily="18" charset="0"/>
              </a:rPr>
              <a:t>4</a:t>
            </a:r>
            <a:r>
              <a:rPr lang="pt-BR" sz="2000" dirty="0">
                <a:solidFill>
                  <a:srgbClr val="1F497D">
                    <a:lumMod val="50000"/>
                  </a:srgbClr>
                </a:solidFill>
                <a:latin typeface="Tw Cen MT" panose="020B0602020104020603" pitchFamily="34" charset="0"/>
                <a:cs typeface="Times New Roman" panose="02020603050405020304" pitchFamily="18" charset="0"/>
              </a:rPr>
              <a:t> + 2FeSO</a:t>
            </a:r>
            <a:r>
              <a:rPr lang="pt-BR" sz="2000" baseline="-25000" dirty="0">
                <a:solidFill>
                  <a:srgbClr val="1F497D">
                    <a:lumMod val="50000"/>
                  </a:srgbClr>
                </a:solidFill>
                <a:latin typeface="Tw Cen MT" panose="020B0602020104020603" pitchFamily="34" charset="0"/>
                <a:cs typeface="Times New Roman" panose="02020603050405020304" pitchFamily="18" charset="0"/>
              </a:rPr>
              <a:t>4</a:t>
            </a:r>
            <a:r>
              <a:rPr lang="pt-BR" sz="2000" dirty="0">
                <a:solidFill>
                  <a:srgbClr val="1F497D">
                    <a:lumMod val="50000"/>
                  </a:srgbClr>
                </a:solidFill>
                <a:latin typeface="Tw Cen MT" panose="020B0602020104020603" pitchFamily="34" charset="0"/>
                <a:cs typeface="Times New Roman" panose="02020603050405020304" pitchFamily="18" charset="0"/>
              </a:rPr>
              <a:t> </a:t>
            </a:r>
          </a:p>
          <a:p>
            <a:pPr defTabSz="342900"/>
            <a:r>
              <a:rPr lang="pt-BR" sz="2000" dirty="0">
                <a:solidFill>
                  <a:srgbClr val="1F497D">
                    <a:lumMod val="50000"/>
                  </a:srgbClr>
                </a:solidFill>
                <a:latin typeface="Tw Cen MT" panose="020B0602020104020603" pitchFamily="34" charset="0"/>
                <a:cs typeface="Times New Roman" panose="02020603050405020304" pitchFamily="18" charset="0"/>
              </a:rPr>
              <a:t>                             2FeSO</a:t>
            </a:r>
            <a:r>
              <a:rPr lang="pt-BR" sz="2000" baseline="-25000" dirty="0">
                <a:solidFill>
                  <a:srgbClr val="1F497D">
                    <a:lumMod val="50000"/>
                  </a:srgbClr>
                </a:solidFill>
                <a:latin typeface="Tw Cen MT" panose="020B0602020104020603" pitchFamily="34" charset="0"/>
                <a:cs typeface="Times New Roman" panose="02020603050405020304" pitchFamily="18" charset="0"/>
              </a:rPr>
              <a:t>4</a:t>
            </a:r>
            <a:r>
              <a:rPr lang="pt-BR" sz="2000" dirty="0">
                <a:solidFill>
                  <a:srgbClr val="1F497D">
                    <a:lumMod val="50000"/>
                  </a:srgbClr>
                </a:solidFill>
                <a:latin typeface="Tw Cen MT" panose="020B0602020104020603" pitchFamily="34" charset="0"/>
                <a:cs typeface="Times New Roman" panose="02020603050405020304" pitchFamily="18" charset="0"/>
              </a:rPr>
              <a:t> + 1/2O</a:t>
            </a:r>
            <a:r>
              <a:rPr lang="pt-BR" sz="2000" baseline="-25000" dirty="0">
                <a:solidFill>
                  <a:srgbClr val="1F497D">
                    <a:lumMod val="50000"/>
                  </a:srgbClr>
                </a:solidFill>
                <a:latin typeface="Tw Cen MT" panose="020B0602020104020603" pitchFamily="34" charset="0"/>
                <a:cs typeface="Times New Roman" panose="02020603050405020304" pitchFamily="18" charset="0"/>
              </a:rPr>
              <a:t>2</a:t>
            </a:r>
            <a:r>
              <a:rPr lang="pt-BR" sz="2000" dirty="0">
                <a:solidFill>
                  <a:srgbClr val="1F497D">
                    <a:lumMod val="50000"/>
                  </a:srgbClr>
                </a:solidFill>
                <a:latin typeface="Tw Cen MT" panose="020B0602020104020603" pitchFamily="34" charset="0"/>
                <a:cs typeface="Times New Roman" panose="02020603050405020304" pitchFamily="18" charset="0"/>
              </a:rPr>
              <a:t> + H</a:t>
            </a:r>
            <a:r>
              <a:rPr lang="pt-BR" sz="2000" baseline="-25000" dirty="0">
                <a:solidFill>
                  <a:srgbClr val="1F497D">
                    <a:lumMod val="50000"/>
                  </a:srgbClr>
                </a:solidFill>
                <a:latin typeface="Tw Cen MT" panose="020B0602020104020603" pitchFamily="34" charset="0"/>
                <a:cs typeface="Times New Roman" panose="02020603050405020304" pitchFamily="18" charset="0"/>
              </a:rPr>
              <a:t>2</a:t>
            </a:r>
            <a:r>
              <a:rPr lang="pt-BR" sz="2000" dirty="0">
                <a:solidFill>
                  <a:srgbClr val="1F497D">
                    <a:lumMod val="50000"/>
                  </a:srgbClr>
                </a:solidFill>
                <a:latin typeface="Tw Cen MT" panose="020B0602020104020603" pitchFamily="34" charset="0"/>
                <a:cs typeface="Times New Roman" panose="02020603050405020304" pitchFamily="18" charset="0"/>
              </a:rPr>
              <a:t>SO</a:t>
            </a:r>
            <a:r>
              <a:rPr lang="pt-BR" sz="2000" baseline="-25000" dirty="0">
                <a:solidFill>
                  <a:srgbClr val="1F497D">
                    <a:lumMod val="50000"/>
                  </a:srgbClr>
                </a:solidFill>
                <a:latin typeface="Tw Cen MT" panose="020B0602020104020603" pitchFamily="34" charset="0"/>
                <a:cs typeface="Times New Roman" panose="02020603050405020304" pitchFamily="18" charset="0"/>
              </a:rPr>
              <a:t>4</a:t>
            </a:r>
            <a:r>
              <a:rPr lang="pt-BR" sz="2000" dirty="0">
                <a:solidFill>
                  <a:srgbClr val="1F497D">
                    <a:lumMod val="50000"/>
                  </a:srgbClr>
                </a:solidFill>
                <a:latin typeface="Tw Cen MT" panose="020B0602020104020603" pitchFamily="34" charset="0"/>
                <a:cs typeface="Times New Roman" panose="02020603050405020304" pitchFamily="18" charset="0"/>
              </a:rPr>
              <a:t>       Fe</a:t>
            </a:r>
            <a:r>
              <a:rPr lang="pt-BR" sz="2000" baseline="-25000" dirty="0">
                <a:solidFill>
                  <a:srgbClr val="1F497D">
                    <a:lumMod val="50000"/>
                  </a:srgbClr>
                </a:solidFill>
                <a:latin typeface="Tw Cen MT" panose="020B0602020104020603" pitchFamily="34" charset="0"/>
                <a:cs typeface="Times New Roman" panose="02020603050405020304" pitchFamily="18" charset="0"/>
              </a:rPr>
              <a:t>2</a:t>
            </a:r>
            <a:r>
              <a:rPr lang="pt-BR" sz="2000" dirty="0">
                <a:solidFill>
                  <a:srgbClr val="1F497D">
                    <a:lumMod val="50000"/>
                  </a:srgbClr>
                </a:solidFill>
                <a:latin typeface="Tw Cen MT" panose="020B0602020104020603" pitchFamily="34" charset="0"/>
                <a:cs typeface="Times New Roman" panose="02020603050405020304" pitchFamily="18" charset="0"/>
              </a:rPr>
              <a:t>(SO</a:t>
            </a:r>
            <a:r>
              <a:rPr lang="pt-BR" sz="2000" baseline="-25000" dirty="0">
                <a:solidFill>
                  <a:srgbClr val="1F497D">
                    <a:lumMod val="50000"/>
                  </a:srgbClr>
                </a:solidFill>
                <a:latin typeface="Tw Cen MT" panose="020B0602020104020603" pitchFamily="34" charset="0"/>
                <a:cs typeface="Times New Roman" panose="02020603050405020304" pitchFamily="18" charset="0"/>
              </a:rPr>
              <a:t>4</a:t>
            </a:r>
            <a:r>
              <a:rPr lang="pt-BR" sz="2000" dirty="0">
                <a:solidFill>
                  <a:srgbClr val="1F497D">
                    <a:lumMod val="50000"/>
                  </a:srgbClr>
                </a:solidFill>
                <a:latin typeface="Tw Cen MT" panose="020B0602020104020603" pitchFamily="34" charset="0"/>
                <a:cs typeface="Times New Roman" panose="02020603050405020304" pitchFamily="18" charset="0"/>
              </a:rPr>
              <a:t>)</a:t>
            </a:r>
            <a:r>
              <a:rPr lang="pt-BR" sz="2000" baseline="-25000" dirty="0">
                <a:solidFill>
                  <a:srgbClr val="1F497D">
                    <a:lumMod val="50000"/>
                  </a:srgbClr>
                </a:solidFill>
                <a:latin typeface="Tw Cen MT" panose="020B0602020104020603" pitchFamily="34" charset="0"/>
                <a:cs typeface="Times New Roman" panose="02020603050405020304" pitchFamily="18" charset="0"/>
              </a:rPr>
              <a:t>3</a:t>
            </a:r>
            <a:r>
              <a:rPr lang="pt-BR" sz="2000" dirty="0">
                <a:solidFill>
                  <a:srgbClr val="1F497D">
                    <a:lumMod val="50000"/>
                  </a:srgbClr>
                </a:solidFill>
                <a:latin typeface="Tw Cen MT" panose="020B0602020104020603" pitchFamily="34" charset="0"/>
                <a:cs typeface="Times New Roman" panose="02020603050405020304" pitchFamily="18" charset="0"/>
              </a:rPr>
              <a:t> + H</a:t>
            </a:r>
            <a:r>
              <a:rPr lang="pt-BR" sz="2000" baseline="-25000" dirty="0">
                <a:solidFill>
                  <a:srgbClr val="1F497D">
                    <a:lumMod val="50000"/>
                  </a:srgbClr>
                </a:solidFill>
                <a:latin typeface="Tw Cen MT" panose="020B0602020104020603" pitchFamily="34" charset="0"/>
                <a:cs typeface="Times New Roman" panose="02020603050405020304" pitchFamily="18" charset="0"/>
              </a:rPr>
              <a:t>2</a:t>
            </a:r>
            <a:r>
              <a:rPr lang="pt-BR" sz="2000" dirty="0">
                <a:solidFill>
                  <a:srgbClr val="1F497D">
                    <a:lumMod val="50000"/>
                  </a:srgbClr>
                </a:solidFill>
                <a:latin typeface="Tw Cen MT" panose="020B0602020104020603" pitchFamily="34" charset="0"/>
                <a:cs typeface="Times New Roman" panose="02020603050405020304" pitchFamily="18" charset="0"/>
              </a:rPr>
              <a:t>O </a:t>
            </a:r>
            <a:endParaRPr lang="en-US" sz="2000" dirty="0">
              <a:solidFill>
                <a:srgbClr val="1F497D">
                  <a:lumMod val="50000"/>
                </a:srgbClr>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q"/>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q"/>
            </a:pPr>
            <a:r>
              <a:rPr lang="en-US" sz="2000" dirty="0">
                <a:solidFill>
                  <a:prstClr val="black"/>
                </a:solidFill>
                <a:latin typeface="Tw Cen MT" panose="020B0602020104020603" pitchFamily="34" charset="0"/>
                <a:cs typeface="Times New Roman" panose="02020603050405020304" pitchFamily="18" charset="0"/>
              </a:rPr>
              <a:t> Therefore, efficiency of bioleaching depends on various parameters such as pulp density, initial pH, initial ferrous concentration, availability of oxygen.</a:t>
            </a:r>
          </a:p>
        </p:txBody>
      </p:sp>
      <p:cxnSp>
        <p:nvCxnSpPr>
          <p:cNvPr id="6" name="Straight Arrow Connector 5">
            <a:extLst>
              <a:ext uri="{FF2B5EF4-FFF2-40B4-BE49-F238E27FC236}">
                <a16:creationId xmlns:a16="http://schemas.microsoft.com/office/drawing/2014/main" id="{A7E3645B-0AC8-43C6-83E8-15F6451AEDAE}"/>
              </a:ext>
            </a:extLst>
          </p:cNvPr>
          <p:cNvCxnSpPr>
            <a:cxnSpLocks/>
          </p:cNvCxnSpPr>
          <p:nvPr/>
        </p:nvCxnSpPr>
        <p:spPr>
          <a:xfrm>
            <a:off x="4724705" y="4499050"/>
            <a:ext cx="152705" cy="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1209253-39E0-43E0-B33A-6DC19D04CE9E}"/>
              </a:ext>
            </a:extLst>
          </p:cNvPr>
          <p:cNvCxnSpPr>
            <a:cxnSpLocks/>
          </p:cNvCxnSpPr>
          <p:nvPr/>
        </p:nvCxnSpPr>
        <p:spPr>
          <a:xfrm>
            <a:off x="5030115" y="4803345"/>
            <a:ext cx="305410" cy="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B86A922-D1CB-4369-A91D-92618647CC20}"/>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822137"/>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793640" y="374900"/>
            <a:ext cx="2290575" cy="399135"/>
          </a:xfrm>
        </p:spPr>
        <p:txBody>
          <a:bodyPr>
            <a:noAutofit/>
          </a:bodyPr>
          <a:lstStyle/>
          <a:p>
            <a:r>
              <a:rPr lang="en-US" sz="3200" dirty="0">
                <a:solidFill>
                  <a:schemeClr val="bg1"/>
                </a:solidFill>
              </a:rPr>
              <a:t>Applications</a:t>
            </a:r>
          </a:p>
        </p:txBody>
      </p:sp>
      <p:sp>
        <p:nvSpPr>
          <p:cNvPr id="5" name="TextBox 4">
            <a:extLst>
              <a:ext uri="{FF2B5EF4-FFF2-40B4-BE49-F238E27FC236}">
                <a16:creationId xmlns:a16="http://schemas.microsoft.com/office/drawing/2014/main" id="{1B204E28-0C59-4C1E-BF45-736A6D37D86F}"/>
              </a:ext>
            </a:extLst>
          </p:cNvPr>
          <p:cNvSpPr txBox="1"/>
          <p:nvPr/>
        </p:nvSpPr>
        <p:spPr>
          <a:xfrm>
            <a:off x="143554" y="1382042"/>
            <a:ext cx="1068935" cy="323165"/>
          </a:xfrm>
          <a:prstGeom prst="rect">
            <a:avLst/>
          </a:prstGeom>
          <a:solidFill>
            <a:schemeClr val="tx2">
              <a:lumMod val="20000"/>
              <a:lumOff val="80000"/>
            </a:schemeClr>
          </a:solidFill>
        </p:spPr>
        <p:txBody>
          <a:bodyPr wrap="square" rtlCol="0">
            <a:spAutoFit/>
          </a:bodyPr>
          <a:lstStyle/>
          <a:p>
            <a:pPr defTabSz="342900"/>
            <a:r>
              <a:rPr lang="en-US" sz="1500" dirty="0">
                <a:solidFill>
                  <a:prstClr val="black"/>
                </a:solidFill>
                <a:latin typeface="Times New Roman" panose="02020603050405020304" pitchFamily="18" charset="0"/>
                <a:cs typeface="Times New Roman" panose="02020603050405020304" pitchFamily="18" charset="0"/>
              </a:rPr>
              <a:t>Flow Chart</a:t>
            </a:r>
          </a:p>
        </p:txBody>
      </p:sp>
      <p:pic>
        <p:nvPicPr>
          <p:cNvPr id="3" name="Picture 2">
            <a:extLst>
              <a:ext uri="{FF2B5EF4-FFF2-40B4-BE49-F238E27FC236}">
                <a16:creationId xmlns:a16="http://schemas.microsoft.com/office/drawing/2014/main" id="{E30B7E3A-290F-433E-8828-AE804D831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425" y="1382041"/>
            <a:ext cx="4581150" cy="5253764"/>
          </a:xfrm>
          <a:prstGeom prst="rect">
            <a:avLst/>
          </a:prstGeom>
          <a:blipFill>
            <a:blip r:embed="rId3"/>
            <a:stretch>
              <a:fillRect/>
            </a:stretch>
          </a:blipFill>
        </p:spPr>
      </p:pic>
      <p:sp>
        <p:nvSpPr>
          <p:cNvPr id="6" name="Rectangle 5">
            <a:extLst>
              <a:ext uri="{FF2B5EF4-FFF2-40B4-BE49-F238E27FC236}">
                <a16:creationId xmlns:a16="http://schemas.microsoft.com/office/drawing/2014/main" id="{B82D9260-39E7-4D42-9884-29E1BD01E4B0}"/>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131035"/>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8000"/>
            <a:lum/>
          </a:blip>
          <a:srcRect/>
          <a:stretch>
            <a:fillRect t="-13000" b="-1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29508D-AB9F-45E9-B3D6-48BAC4263782}"/>
              </a:ext>
            </a:extLst>
          </p:cNvPr>
          <p:cNvSpPr txBox="1"/>
          <p:nvPr/>
        </p:nvSpPr>
        <p:spPr>
          <a:xfrm>
            <a:off x="2586835" y="2360065"/>
            <a:ext cx="3779043" cy="1754326"/>
          </a:xfrm>
          <a:prstGeom prst="rect">
            <a:avLst/>
          </a:prstGeom>
          <a:noFill/>
        </p:spPr>
        <p:txBody>
          <a:bodyPr wrap="square" rtlCol="0">
            <a:spAutoFit/>
          </a:bodyPr>
          <a:lstStyle/>
          <a:p>
            <a:pPr algn="ctr" defTabSz="342900"/>
            <a:r>
              <a:rPr lang="en-US" sz="3600" b="1" dirty="0">
                <a:solidFill>
                  <a:prstClr val="black"/>
                </a:solidFill>
                <a:latin typeface="Calibri"/>
              </a:rPr>
              <a:t>Bioleaching </a:t>
            </a:r>
          </a:p>
          <a:p>
            <a:pPr algn="ctr" defTabSz="342900"/>
            <a:r>
              <a:rPr lang="en-US" sz="3600" b="1" dirty="0">
                <a:solidFill>
                  <a:prstClr val="black"/>
                </a:solidFill>
                <a:latin typeface="Calibri"/>
              </a:rPr>
              <a:t>of</a:t>
            </a:r>
          </a:p>
          <a:p>
            <a:pPr algn="ctr" defTabSz="342900"/>
            <a:r>
              <a:rPr lang="en-US" sz="3600" b="1" dirty="0">
                <a:solidFill>
                  <a:prstClr val="black"/>
                </a:solidFill>
                <a:latin typeface="Calibri"/>
              </a:rPr>
              <a:t> zinc </a:t>
            </a:r>
          </a:p>
        </p:txBody>
      </p:sp>
    </p:spTree>
    <p:extLst>
      <p:ext uri="{BB962C8B-B14F-4D97-AF65-F5344CB8AC3E}">
        <p14:creationId xmlns:p14="http://schemas.microsoft.com/office/powerpoint/2010/main" val="2993619925"/>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1818" y="1138425"/>
            <a:ext cx="1717931" cy="399135"/>
          </a:xfrm>
        </p:spPr>
        <p:txBody>
          <a:bodyPr>
            <a:normAutofit fontScale="90000"/>
          </a:bodyPr>
          <a:lstStyle/>
          <a:p>
            <a:r>
              <a:rPr lang="en-US" dirty="0">
                <a:solidFill>
                  <a:schemeClr val="bg1"/>
                </a:solidFill>
              </a:rPr>
              <a:t>Applications</a:t>
            </a:r>
          </a:p>
        </p:txBody>
      </p:sp>
      <p:sp>
        <p:nvSpPr>
          <p:cNvPr id="14" name="TextBox 13">
            <a:extLst>
              <a:ext uri="{FF2B5EF4-FFF2-40B4-BE49-F238E27FC236}">
                <a16:creationId xmlns:a16="http://schemas.microsoft.com/office/drawing/2014/main" id="{61568BAB-2AB1-479A-900E-924C89BA8F97}"/>
              </a:ext>
            </a:extLst>
          </p:cNvPr>
          <p:cNvSpPr txBox="1"/>
          <p:nvPr/>
        </p:nvSpPr>
        <p:spPr>
          <a:xfrm>
            <a:off x="226900" y="1972551"/>
            <a:ext cx="8620840" cy="3477875"/>
          </a:xfrm>
          <a:prstGeom prst="rect">
            <a:avLst/>
          </a:prstGeom>
          <a:noFill/>
        </p:spPr>
        <p:txBody>
          <a:bodyPr wrap="square" rtlCol="0">
            <a:spAutoFit/>
          </a:bodyPr>
          <a:lstStyle/>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According to International Zinc Association, the mining, smelting and refining of zine contributes US$ 18.5 billion to the world economy each year.</a:t>
            </a:r>
          </a:p>
          <a:p>
            <a:pPr marL="214313" indent="-214313" defTabSz="342900">
              <a:buFont typeface="Wingdings" panose="05000000000000000000" pitchFamily="2" charset="2"/>
              <a:buChar char="v"/>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Over 25-30 years the zinc industry has moved away from traditional pyrometallurgy to hydrometallurgy.</a:t>
            </a:r>
          </a:p>
          <a:p>
            <a:pPr marL="214313" indent="-214313" defTabSz="342900">
              <a:buFont typeface="Wingdings" panose="05000000000000000000" pitchFamily="2" charset="2"/>
              <a:buChar char="v"/>
            </a:pPr>
            <a:endParaRPr lang="en-US" sz="2000" dirty="0">
              <a:solidFill>
                <a:prstClr val="black"/>
              </a:solidFill>
              <a:latin typeface="Tw Cen MT" panose="020B0602020104020603" pitchFamily="34" charset="0"/>
              <a:cs typeface="Times New Roman" panose="02020603050405020304" pitchFamily="18" charset="0"/>
            </a:endParaRPr>
          </a:p>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Nowadays, about 80% of the total world’s zinc is produced through conventional hydrometallurgy methods(roast- leaching- electro-wining).</a:t>
            </a:r>
            <a:br>
              <a:rPr lang="en-US" sz="2000" dirty="0">
                <a:solidFill>
                  <a:prstClr val="black"/>
                </a:solidFill>
                <a:latin typeface="Tw Cen MT" panose="020B0602020104020603" pitchFamily="34" charset="0"/>
                <a:cs typeface="Times New Roman" panose="02020603050405020304" pitchFamily="18" charset="0"/>
              </a:rPr>
            </a:br>
            <a:r>
              <a:rPr lang="en-US" sz="2000" dirty="0">
                <a:solidFill>
                  <a:prstClr val="black"/>
                </a:solidFill>
                <a:latin typeface="Tw Cen MT" panose="020B0602020104020603" pitchFamily="34" charset="0"/>
                <a:cs typeface="Times New Roman" panose="02020603050405020304" pitchFamily="18" charset="0"/>
              </a:rPr>
              <a:t> </a:t>
            </a:r>
          </a:p>
          <a:p>
            <a:pPr marL="214313" indent="-214313" defTabSz="342900">
              <a:buFont typeface="Wingdings" panose="05000000000000000000" pitchFamily="2" charset="2"/>
              <a:buChar char="v"/>
            </a:pPr>
            <a:r>
              <a:rPr lang="en-US" sz="2000" dirty="0">
                <a:solidFill>
                  <a:prstClr val="black"/>
                </a:solidFill>
                <a:latin typeface="Tw Cen MT" panose="020B0602020104020603" pitchFamily="34" charset="0"/>
                <a:cs typeface="Times New Roman" panose="02020603050405020304" pitchFamily="18" charset="0"/>
              </a:rPr>
              <a:t>The main zinc mineral is </a:t>
            </a:r>
            <a:r>
              <a:rPr lang="en-US" sz="2000" b="1" dirty="0">
                <a:solidFill>
                  <a:prstClr val="black"/>
                </a:solidFill>
                <a:latin typeface="Tw Cen MT" panose="020B0602020104020603" pitchFamily="34" charset="0"/>
                <a:cs typeface="Times New Roman" panose="02020603050405020304" pitchFamily="18" charset="0"/>
              </a:rPr>
              <a:t>sphalerite</a:t>
            </a:r>
            <a:r>
              <a:rPr lang="en-US" sz="2000" dirty="0">
                <a:solidFill>
                  <a:prstClr val="black"/>
                </a:solidFill>
                <a:latin typeface="Tw Cen MT" panose="020B0602020104020603" pitchFamily="34" charset="0"/>
                <a:cs typeface="Times New Roman" panose="02020603050405020304" pitchFamily="18" charset="0"/>
              </a:rPr>
              <a:t>, which is degraded by </a:t>
            </a:r>
            <a:r>
              <a:rPr lang="en-US" sz="2000" b="1" dirty="0">
                <a:solidFill>
                  <a:prstClr val="black"/>
                </a:solidFill>
                <a:latin typeface="Tw Cen MT" panose="020B0602020104020603" pitchFamily="34" charset="0"/>
                <a:cs typeface="Times New Roman" panose="02020603050405020304" pitchFamily="18" charset="0"/>
              </a:rPr>
              <a:t>acidophilic autotrophic </a:t>
            </a:r>
            <a:r>
              <a:rPr lang="en-US" sz="2000" dirty="0">
                <a:solidFill>
                  <a:prstClr val="black"/>
                </a:solidFill>
                <a:latin typeface="Tw Cen MT" panose="020B0602020104020603" pitchFamily="34" charset="0"/>
                <a:cs typeface="Times New Roman" panose="02020603050405020304" pitchFamily="18" charset="0"/>
              </a:rPr>
              <a:t>bacteria through the polysulfide mechanism.</a:t>
            </a:r>
          </a:p>
        </p:txBody>
      </p:sp>
      <p:sp>
        <p:nvSpPr>
          <p:cNvPr id="5" name="TextBox 4">
            <a:extLst>
              <a:ext uri="{FF2B5EF4-FFF2-40B4-BE49-F238E27FC236}">
                <a16:creationId xmlns:a16="http://schemas.microsoft.com/office/drawing/2014/main" id="{1B204E28-0C59-4C1E-BF45-736A6D37D86F}"/>
              </a:ext>
            </a:extLst>
          </p:cNvPr>
          <p:cNvSpPr txBox="1"/>
          <p:nvPr/>
        </p:nvSpPr>
        <p:spPr>
          <a:xfrm>
            <a:off x="226900" y="1375977"/>
            <a:ext cx="1744611" cy="323165"/>
          </a:xfrm>
          <a:prstGeom prst="rect">
            <a:avLst/>
          </a:prstGeom>
          <a:solidFill>
            <a:schemeClr val="tx2">
              <a:lumMod val="20000"/>
              <a:lumOff val="80000"/>
            </a:schemeClr>
          </a:solidFill>
        </p:spPr>
        <p:txBody>
          <a:bodyPr wrap="square" rtlCol="0">
            <a:spAutoFit/>
          </a:bodyPr>
          <a:lstStyle/>
          <a:p>
            <a:pPr defTabSz="342900"/>
            <a:r>
              <a:rPr lang="en-US" sz="1500" dirty="0">
                <a:solidFill>
                  <a:prstClr val="black"/>
                </a:solidFill>
                <a:latin typeface="Tw Cen MT" panose="020B0602020104020603" pitchFamily="34" charset="0"/>
                <a:cs typeface="Times New Roman" panose="02020603050405020304" pitchFamily="18" charset="0"/>
              </a:rPr>
              <a:t>Bioleaching of Zinc</a:t>
            </a:r>
          </a:p>
        </p:txBody>
      </p:sp>
      <p:sp>
        <p:nvSpPr>
          <p:cNvPr id="2" name="TextBox 1">
            <a:extLst>
              <a:ext uri="{FF2B5EF4-FFF2-40B4-BE49-F238E27FC236}">
                <a16:creationId xmlns:a16="http://schemas.microsoft.com/office/drawing/2014/main" id="{786E63DB-74EC-4320-AA4D-59E71DFDF1DD}"/>
              </a:ext>
            </a:extLst>
          </p:cNvPr>
          <p:cNvSpPr txBox="1"/>
          <p:nvPr/>
        </p:nvSpPr>
        <p:spPr>
          <a:xfrm>
            <a:off x="6251755" y="336154"/>
            <a:ext cx="2443280" cy="584775"/>
          </a:xfrm>
          <a:prstGeom prst="rect">
            <a:avLst/>
          </a:prstGeom>
          <a:noFill/>
        </p:spPr>
        <p:txBody>
          <a:bodyPr wrap="square" rtlCol="0">
            <a:spAutoFit/>
          </a:bodyPr>
          <a:lstStyle/>
          <a:p>
            <a:r>
              <a:rPr lang="en-US" sz="3200" dirty="0">
                <a:solidFill>
                  <a:schemeClr val="bg1"/>
                </a:solidFill>
                <a:latin typeface="+mj-lt"/>
                <a:ea typeface="+mj-ea"/>
                <a:cs typeface="+mj-cs"/>
              </a:rPr>
              <a:t>Applications</a:t>
            </a:r>
          </a:p>
        </p:txBody>
      </p:sp>
      <p:sp>
        <p:nvSpPr>
          <p:cNvPr id="6" name="Rectangle 5">
            <a:extLst>
              <a:ext uri="{FF2B5EF4-FFF2-40B4-BE49-F238E27FC236}">
                <a16:creationId xmlns:a16="http://schemas.microsoft.com/office/drawing/2014/main" id="{E0E14A05-9D17-45B4-896A-B6FF3EE9064C}"/>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57396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7C7CF94-4C28-415C-82D3-9DD4F55B332C}"/>
              </a:ext>
            </a:extLst>
          </p:cNvPr>
          <p:cNvSpPr/>
          <p:nvPr/>
        </p:nvSpPr>
        <p:spPr>
          <a:xfrm>
            <a:off x="0" y="5510893"/>
            <a:ext cx="1335511" cy="48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41" name="Picture 40">
            <a:extLst>
              <a:ext uri="{FF2B5EF4-FFF2-40B4-BE49-F238E27FC236}">
                <a16:creationId xmlns:a16="http://schemas.microsoft.com/office/drawing/2014/main" id="{4ABC89D4-621F-4E5E-8F46-D77F1F409C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1510" y="54001"/>
            <a:ext cx="1145041" cy="924587"/>
          </a:xfrm>
          <a:prstGeom prst="rect">
            <a:avLst/>
          </a:prstGeom>
        </p:spPr>
      </p:pic>
      <p:sp>
        <p:nvSpPr>
          <p:cNvPr id="53" name="TextBox 52">
            <a:extLst>
              <a:ext uri="{FF2B5EF4-FFF2-40B4-BE49-F238E27FC236}">
                <a16:creationId xmlns:a16="http://schemas.microsoft.com/office/drawing/2014/main" id="{2586F3DF-1B55-4F89-96FD-0026A5B1BA18}"/>
              </a:ext>
            </a:extLst>
          </p:cNvPr>
          <p:cNvSpPr txBox="1"/>
          <p:nvPr/>
        </p:nvSpPr>
        <p:spPr>
          <a:xfrm>
            <a:off x="2294716" y="1443835"/>
            <a:ext cx="4554569" cy="600164"/>
          </a:xfrm>
          <a:prstGeom prst="rect">
            <a:avLst/>
          </a:prstGeom>
          <a:noFill/>
        </p:spPr>
        <p:txBody>
          <a:bodyPr wrap="square" rtlCol="0">
            <a:spAutoFit/>
          </a:bodyPr>
          <a:lstStyle/>
          <a:p>
            <a:r>
              <a:rPr lang="en-US" sz="3300" b="1" dirty="0">
                <a:ln w="15875">
                  <a:solidFill>
                    <a:prstClr val="black"/>
                  </a:solidFill>
                </a:ln>
                <a:solidFill>
                  <a:srgbClr val="2B777A"/>
                </a:solidFill>
                <a:latin typeface="Britannic Bold" panose="020B0903060703020204" pitchFamily="34" charset="0"/>
              </a:rPr>
              <a:t>Commercial Processes</a:t>
            </a:r>
          </a:p>
        </p:txBody>
      </p:sp>
      <p:grpSp>
        <p:nvGrpSpPr>
          <p:cNvPr id="38" name="Group 37">
            <a:extLst>
              <a:ext uri="{FF2B5EF4-FFF2-40B4-BE49-F238E27FC236}">
                <a16:creationId xmlns:a16="http://schemas.microsoft.com/office/drawing/2014/main" id="{34A8BBC4-A0D2-472D-ACF6-7750CE6E2917}"/>
              </a:ext>
            </a:extLst>
          </p:cNvPr>
          <p:cNvGrpSpPr/>
          <p:nvPr/>
        </p:nvGrpSpPr>
        <p:grpSpPr>
          <a:xfrm>
            <a:off x="1601538" y="2316956"/>
            <a:ext cx="5940923" cy="3302257"/>
            <a:chOff x="2135383" y="1946274"/>
            <a:chExt cx="7921231" cy="4403009"/>
          </a:xfrm>
        </p:grpSpPr>
        <p:grpSp>
          <p:nvGrpSpPr>
            <p:cNvPr id="20" name="Group 19">
              <a:extLst>
                <a:ext uri="{FF2B5EF4-FFF2-40B4-BE49-F238E27FC236}">
                  <a16:creationId xmlns:a16="http://schemas.microsoft.com/office/drawing/2014/main" id="{1E2E7587-3813-4B99-96A5-89A1AF2C3EFE}"/>
                </a:ext>
              </a:extLst>
            </p:cNvPr>
            <p:cNvGrpSpPr/>
            <p:nvPr/>
          </p:nvGrpSpPr>
          <p:grpSpPr>
            <a:xfrm>
              <a:off x="2135383" y="2698753"/>
              <a:ext cx="7921231" cy="3650530"/>
              <a:chOff x="2135383" y="2930573"/>
              <a:chExt cx="7921231" cy="3650530"/>
            </a:xfrm>
          </p:grpSpPr>
          <p:grpSp>
            <p:nvGrpSpPr>
              <p:cNvPr id="7" name="Group 6">
                <a:extLst>
                  <a:ext uri="{FF2B5EF4-FFF2-40B4-BE49-F238E27FC236}">
                    <a16:creationId xmlns:a16="http://schemas.microsoft.com/office/drawing/2014/main" id="{FCDB14FE-3221-4323-9586-40ED211BD80C}"/>
                  </a:ext>
                </a:extLst>
              </p:cNvPr>
              <p:cNvGrpSpPr/>
              <p:nvPr/>
            </p:nvGrpSpPr>
            <p:grpSpPr>
              <a:xfrm rot="10800000">
                <a:off x="2135384" y="2930573"/>
                <a:ext cx="7921230" cy="3650530"/>
                <a:chOff x="2037493" y="949962"/>
                <a:chExt cx="7921230" cy="3650530"/>
              </a:xfrm>
            </p:grpSpPr>
            <p:sp>
              <p:nvSpPr>
                <p:cNvPr id="8" name="Rectangle: Top Corners Rounded 7">
                  <a:extLst>
                    <a:ext uri="{FF2B5EF4-FFF2-40B4-BE49-F238E27FC236}">
                      <a16:creationId xmlns:a16="http://schemas.microsoft.com/office/drawing/2014/main" id="{5BDDCD67-451A-4076-98BA-FA56597C24EB}"/>
                    </a:ext>
                  </a:extLst>
                </p:cNvPr>
                <p:cNvSpPr/>
                <p:nvPr/>
              </p:nvSpPr>
              <p:spPr>
                <a:xfrm>
                  <a:off x="2037493" y="949964"/>
                  <a:ext cx="2372728" cy="2888916"/>
                </a:xfrm>
                <a:prstGeom prst="round2SameRect">
                  <a:avLst>
                    <a:gd name="adj1" fmla="val 8000"/>
                    <a:gd name="adj2" fmla="val 0"/>
                  </a:avLst>
                </a:pr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Freeform: Shape 8">
                  <a:extLst>
                    <a:ext uri="{FF2B5EF4-FFF2-40B4-BE49-F238E27FC236}">
                      <a16:creationId xmlns:a16="http://schemas.microsoft.com/office/drawing/2014/main" id="{37288EE3-D0A2-4ED8-BB91-DF9B73852682}"/>
                    </a:ext>
                  </a:extLst>
                </p:cNvPr>
                <p:cNvSpPr/>
                <p:nvPr/>
              </p:nvSpPr>
              <p:spPr>
                <a:xfrm>
                  <a:off x="2037493" y="3838880"/>
                  <a:ext cx="2372728" cy="761612"/>
                </a:xfrm>
                <a:custGeom>
                  <a:avLst/>
                  <a:gdLst>
                    <a:gd name="connsiteX0" fmla="*/ 0 w 2372728"/>
                    <a:gd name="connsiteY0" fmla="*/ 0 h 761612"/>
                    <a:gd name="connsiteX1" fmla="*/ 2372728 w 2372728"/>
                    <a:gd name="connsiteY1" fmla="*/ 0 h 761612"/>
                    <a:gd name="connsiteX2" fmla="*/ 2372728 w 2372728"/>
                    <a:gd name="connsiteY2" fmla="*/ 761612 h 761612"/>
                    <a:gd name="connsiteX3" fmla="*/ 0 w 2372728"/>
                    <a:gd name="connsiteY3" fmla="*/ 761612 h 761612"/>
                    <a:gd name="connsiteX4" fmla="*/ 0 w 2372728"/>
                    <a:gd name="connsiteY4" fmla="*/ 0 h 761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728" h="761612">
                      <a:moveTo>
                        <a:pt x="0" y="0"/>
                      </a:moveTo>
                      <a:lnTo>
                        <a:pt x="2372728" y="0"/>
                      </a:lnTo>
                      <a:lnTo>
                        <a:pt x="2372728" y="761612"/>
                      </a:lnTo>
                      <a:lnTo>
                        <a:pt x="0" y="761612"/>
                      </a:lnTo>
                      <a:lnTo>
                        <a:pt x="0" y="0"/>
                      </a:lnTo>
                      <a:close/>
                    </a:path>
                  </a:pathLst>
                </a:custGeom>
                <a:noFill/>
                <a:ln>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018" tIns="0" rIns="573017" bIns="0" numCol="1" spcCol="1270" anchor="ctr" anchorCtr="0">
                  <a:noAutofit/>
                </a:bodyPr>
                <a:lstStyle/>
                <a:p>
                  <a:pPr defTabSz="1633538">
                    <a:lnSpc>
                      <a:spcPct val="90000"/>
                    </a:lnSpc>
                    <a:spcBef>
                      <a:spcPct val="0"/>
                    </a:spcBef>
                    <a:spcAft>
                      <a:spcPct val="35000"/>
                    </a:spcAft>
                  </a:pPr>
                  <a:endParaRPr lang="en-US" sz="3675" dirty="0">
                    <a:solidFill>
                      <a:prstClr val="white"/>
                    </a:solidFill>
                  </a:endParaRPr>
                </a:p>
              </p:txBody>
            </p:sp>
            <p:sp>
              <p:nvSpPr>
                <p:cNvPr id="12" name="Rectangle: Top Corners Rounded 11">
                  <a:extLst>
                    <a:ext uri="{FF2B5EF4-FFF2-40B4-BE49-F238E27FC236}">
                      <a16:creationId xmlns:a16="http://schemas.microsoft.com/office/drawing/2014/main" id="{7F57461F-EC4A-43D5-B40F-6811C6E668CA}"/>
                    </a:ext>
                  </a:extLst>
                </p:cNvPr>
                <p:cNvSpPr/>
                <p:nvPr/>
              </p:nvSpPr>
              <p:spPr>
                <a:xfrm>
                  <a:off x="4811744" y="949964"/>
                  <a:ext cx="2372728" cy="2888916"/>
                </a:xfrm>
                <a:prstGeom prst="round2SameRect">
                  <a:avLst>
                    <a:gd name="adj1" fmla="val 8000"/>
                    <a:gd name="adj2" fmla="val 0"/>
                  </a:avLst>
                </a:pr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6E98B0AF-DF95-4CBE-B4C0-BB7773BF65F6}"/>
                    </a:ext>
                  </a:extLst>
                </p:cNvPr>
                <p:cNvSpPr/>
                <p:nvPr/>
              </p:nvSpPr>
              <p:spPr>
                <a:xfrm>
                  <a:off x="4811744" y="3838880"/>
                  <a:ext cx="2372728" cy="761612"/>
                </a:xfrm>
                <a:custGeom>
                  <a:avLst/>
                  <a:gdLst>
                    <a:gd name="connsiteX0" fmla="*/ 0 w 2372728"/>
                    <a:gd name="connsiteY0" fmla="*/ 0 h 761612"/>
                    <a:gd name="connsiteX1" fmla="*/ 2372728 w 2372728"/>
                    <a:gd name="connsiteY1" fmla="*/ 0 h 761612"/>
                    <a:gd name="connsiteX2" fmla="*/ 2372728 w 2372728"/>
                    <a:gd name="connsiteY2" fmla="*/ 761612 h 761612"/>
                    <a:gd name="connsiteX3" fmla="*/ 0 w 2372728"/>
                    <a:gd name="connsiteY3" fmla="*/ 761612 h 761612"/>
                    <a:gd name="connsiteX4" fmla="*/ 0 w 2372728"/>
                    <a:gd name="connsiteY4" fmla="*/ 0 h 761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728" h="761612">
                      <a:moveTo>
                        <a:pt x="0" y="0"/>
                      </a:moveTo>
                      <a:lnTo>
                        <a:pt x="2372728" y="0"/>
                      </a:lnTo>
                      <a:lnTo>
                        <a:pt x="2372728" y="761612"/>
                      </a:lnTo>
                      <a:lnTo>
                        <a:pt x="0" y="761612"/>
                      </a:lnTo>
                      <a:lnTo>
                        <a:pt x="0" y="0"/>
                      </a:lnTo>
                      <a:close/>
                    </a:path>
                  </a:pathLst>
                </a:custGeom>
                <a:noFill/>
                <a:ln>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018" tIns="0" rIns="573017" bIns="0" numCol="1" spcCol="1270" anchor="ctr" anchorCtr="0">
                  <a:noAutofit/>
                </a:bodyPr>
                <a:lstStyle/>
                <a:p>
                  <a:pPr defTabSz="1633538">
                    <a:lnSpc>
                      <a:spcPct val="90000"/>
                    </a:lnSpc>
                    <a:spcBef>
                      <a:spcPct val="0"/>
                    </a:spcBef>
                    <a:spcAft>
                      <a:spcPct val="35000"/>
                    </a:spcAft>
                  </a:pPr>
                  <a:endParaRPr lang="en-US" sz="3675" dirty="0">
                    <a:solidFill>
                      <a:prstClr val="white"/>
                    </a:solidFill>
                  </a:endParaRPr>
                </a:p>
              </p:txBody>
            </p:sp>
            <p:sp>
              <p:nvSpPr>
                <p:cNvPr id="15" name="Rectangle: Top Corners Rounded 14">
                  <a:extLst>
                    <a:ext uri="{FF2B5EF4-FFF2-40B4-BE49-F238E27FC236}">
                      <a16:creationId xmlns:a16="http://schemas.microsoft.com/office/drawing/2014/main" id="{D70A060D-4DFE-4EBD-AAF3-82E378BE2F3A}"/>
                    </a:ext>
                  </a:extLst>
                </p:cNvPr>
                <p:cNvSpPr/>
                <p:nvPr/>
              </p:nvSpPr>
              <p:spPr>
                <a:xfrm>
                  <a:off x="7585995" y="949962"/>
                  <a:ext cx="2372728" cy="2888918"/>
                </a:xfrm>
                <a:prstGeom prst="round2SameRect">
                  <a:avLst>
                    <a:gd name="adj1" fmla="val 8000"/>
                    <a:gd name="adj2" fmla="val 0"/>
                  </a:avLst>
                </a:pr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4C8C4D3E-E200-46D7-8DB8-872968AF99D6}"/>
                    </a:ext>
                  </a:extLst>
                </p:cNvPr>
                <p:cNvSpPr/>
                <p:nvPr/>
              </p:nvSpPr>
              <p:spPr>
                <a:xfrm>
                  <a:off x="7585995" y="3838880"/>
                  <a:ext cx="2372728" cy="761612"/>
                </a:xfrm>
                <a:custGeom>
                  <a:avLst/>
                  <a:gdLst>
                    <a:gd name="connsiteX0" fmla="*/ 0 w 2372728"/>
                    <a:gd name="connsiteY0" fmla="*/ 0 h 761612"/>
                    <a:gd name="connsiteX1" fmla="*/ 2372728 w 2372728"/>
                    <a:gd name="connsiteY1" fmla="*/ 0 h 761612"/>
                    <a:gd name="connsiteX2" fmla="*/ 2372728 w 2372728"/>
                    <a:gd name="connsiteY2" fmla="*/ 761612 h 761612"/>
                    <a:gd name="connsiteX3" fmla="*/ 0 w 2372728"/>
                    <a:gd name="connsiteY3" fmla="*/ 761612 h 761612"/>
                    <a:gd name="connsiteX4" fmla="*/ 0 w 2372728"/>
                    <a:gd name="connsiteY4" fmla="*/ 0 h 761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728" h="761612">
                      <a:moveTo>
                        <a:pt x="0" y="0"/>
                      </a:moveTo>
                      <a:lnTo>
                        <a:pt x="2372728" y="0"/>
                      </a:lnTo>
                      <a:lnTo>
                        <a:pt x="2372728" y="761612"/>
                      </a:lnTo>
                      <a:lnTo>
                        <a:pt x="0" y="761612"/>
                      </a:lnTo>
                      <a:lnTo>
                        <a:pt x="0" y="0"/>
                      </a:lnTo>
                      <a:close/>
                    </a:path>
                  </a:pathLst>
                </a:custGeom>
                <a:noFill/>
                <a:ln>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018" tIns="0" rIns="573017" bIns="0" numCol="1" spcCol="1270" anchor="ctr" anchorCtr="0">
                  <a:noAutofit/>
                </a:bodyPr>
                <a:lstStyle/>
                <a:p>
                  <a:pPr defTabSz="1633538">
                    <a:lnSpc>
                      <a:spcPct val="90000"/>
                    </a:lnSpc>
                    <a:spcBef>
                      <a:spcPct val="0"/>
                    </a:spcBef>
                    <a:spcAft>
                      <a:spcPct val="35000"/>
                    </a:spcAft>
                  </a:pPr>
                  <a:endParaRPr lang="en-US" sz="3675" dirty="0">
                    <a:solidFill>
                      <a:prstClr val="white"/>
                    </a:solidFill>
                  </a:endParaRPr>
                </a:p>
              </p:txBody>
            </p:sp>
          </p:grpSp>
          <p:sp>
            <p:nvSpPr>
              <p:cNvPr id="19" name="TextBox 18">
                <a:extLst>
                  <a:ext uri="{FF2B5EF4-FFF2-40B4-BE49-F238E27FC236}">
                    <a16:creationId xmlns:a16="http://schemas.microsoft.com/office/drawing/2014/main" id="{43BCF04B-966C-48B3-9362-F2281248F695}"/>
                  </a:ext>
                </a:extLst>
              </p:cNvPr>
              <p:cNvSpPr txBox="1"/>
              <p:nvPr/>
            </p:nvSpPr>
            <p:spPr>
              <a:xfrm>
                <a:off x="2135383" y="3080548"/>
                <a:ext cx="2372728" cy="492443"/>
              </a:xfrm>
              <a:prstGeom prst="rect">
                <a:avLst/>
              </a:prstGeom>
              <a:noFill/>
            </p:spPr>
            <p:txBody>
              <a:bodyPr wrap="square" rtlCol="0">
                <a:spAutoFit/>
              </a:bodyPr>
              <a:lstStyle/>
              <a:p>
                <a:pPr algn="ctr"/>
                <a:r>
                  <a:rPr lang="en-US" b="1" dirty="0">
                    <a:solidFill>
                      <a:srgbClr val="0790D8"/>
                    </a:solidFill>
                  </a:rPr>
                  <a:t>Slope Leaching</a:t>
                </a:r>
              </a:p>
            </p:txBody>
          </p:sp>
          <p:sp>
            <p:nvSpPr>
              <p:cNvPr id="22" name="TextBox 21">
                <a:extLst>
                  <a:ext uri="{FF2B5EF4-FFF2-40B4-BE49-F238E27FC236}">
                    <a16:creationId xmlns:a16="http://schemas.microsoft.com/office/drawing/2014/main" id="{1802FD2D-85BA-4446-B778-8D8EE82EE150}"/>
                  </a:ext>
                </a:extLst>
              </p:cNvPr>
              <p:cNvSpPr txBox="1"/>
              <p:nvPr/>
            </p:nvSpPr>
            <p:spPr>
              <a:xfrm>
                <a:off x="4909634" y="3080545"/>
                <a:ext cx="2372728" cy="492443"/>
              </a:xfrm>
              <a:prstGeom prst="rect">
                <a:avLst/>
              </a:prstGeom>
              <a:noFill/>
            </p:spPr>
            <p:txBody>
              <a:bodyPr wrap="square" rtlCol="0">
                <a:spAutoFit/>
              </a:bodyPr>
              <a:lstStyle/>
              <a:p>
                <a:pPr algn="ctr"/>
                <a:r>
                  <a:rPr lang="en-US" b="1" dirty="0">
                    <a:solidFill>
                      <a:srgbClr val="0790D8"/>
                    </a:solidFill>
                  </a:rPr>
                  <a:t>Heap Leaching</a:t>
                </a:r>
              </a:p>
            </p:txBody>
          </p:sp>
          <p:sp>
            <p:nvSpPr>
              <p:cNvPr id="23" name="TextBox 22">
                <a:extLst>
                  <a:ext uri="{FF2B5EF4-FFF2-40B4-BE49-F238E27FC236}">
                    <a16:creationId xmlns:a16="http://schemas.microsoft.com/office/drawing/2014/main" id="{73E20F4E-BF6B-4D68-A40E-077283D49677}"/>
                  </a:ext>
                </a:extLst>
              </p:cNvPr>
              <p:cNvSpPr txBox="1"/>
              <p:nvPr/>
            </p:nvSpPr>
            <p:spPr>
              <a:xfrm>
                <a:off x="7683885" y="3080544"/>
                <a:ext cx="2372728" cy="492443"/>
              </a:xfrm>
              <a:prstGeom prst="rect">
                <a:avLst/>
              </a:prstGeom>
              <a:noFill/>
            </p:spPr>
            <p:txBody>
              <a:bodyPr wrap="square" rtlCol="0">
                <a:spAutoFit/>
              </a:bodyPr>
              <a:lstStyle/>
              <a:p>
                <a:pPr algn="ctr"/>
                <a:r>
                  <a:rPr lang="en-US" b="1" dirty="0">
                    <a:solidFill>
                      <a:srgbClr val="0790D8"/>
                    </a:solidFill>
                  </a:rPr>
                  <a:t>In-situ Leaching</a:t>
                </a:r>
              </a:p>
            </p:txBody>
          </p:sp>
        </p:grpSp>
        <p:pic>
          <p:nvPicPr>
            <p:cNvPr id="25" name="Picture 24">
              <a:extLst>
                <a:ext uri="{FF2B5EF4-FFF2-40B4-BE49-F238E27FC236}">
                  <a16:creationId xmlns:a16="http://schemas.microsoft.com/office/drawing/2014/main" id="{E6AAF983-53AF-4E39-82F0-49E74EC02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13" y="3815214"/>
              <a:ext cx="2246468" cy="2226319"/>
            </a:xfrm>
            <a:prstGeom prst="rect">
              <a:avLst/>
            </a:prstGeom>
          </p:spPr>
        </p:pic>
        <p:pic>
          <p:nvPicPr>
            <p:cNvPr id="27" name="Picture 26">
              <a:extLst>
                <a:ext uri="{FF2B5EF4-FFF2-40B4-BE49-F238E27FC236}">
                  <a16:creationId xmlns:a16="http://schemas.microsoft.com/office/drawing/2014/main" id="{A3C3476F-19D8-4622-AE59-9CD7B1E65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773" y="3565370"/>
              <a:ext cx="2072449" cy="2476163"/>
            </a:xfrm>
            <a:prstGeom prst="rect">
              <a:avLst/>
            </a:prstGeom>
          </p:spPr>
        </p:pic>
        <p:pic>
          <p:nvPicPr>
            <p:cNvPr id="29" name="Picture 28">
              <a:extLst>
                <a:ext uri="{FF2B5EF4-FFF2-40B4-BE49-F238E27FC236}">
                  <a16:creationId xmlns:a16="http://schemas.microsoft.com/office/drawing/2014/main" id="{6702AE28-5D4A-4270-A8D2-7123E9720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0000">
              <a:off x="8010525" y="3729037"/>
              <a:ext cx="1905000" cy="2312496"/>
            </a:xfrm>
            <a:prstGeom prst="rect">
              <a:avLst/>
            </a:prstGeom>
          </p:spPr>
        </p:pic>
        <p:cxnSp>
          <p:nvCxnSpPr>
            <p:cNvPr id="31" name="Straight Connector 30">
              <a:extLst>
                <a:ext uri="{FF2B5EF4-FFF2-40B4-BE49-F238E27FC236}">
                  <a16:creationId xmlns:a16="http://schemas.microsoft.com/office/drawing/2014/main" id="{474A8937-00E0-4896-A463-4E86B4A877BE}"/>
                </a:ext>
              </a:extLst>
            </p:cNvPr>
            <p:cNvCxnSpPr>
              <a:cxnSpLocks/>
            </p:cNvCxnSpPr>
            <p:nvPr/>
          </p:nvCxnSpPr>
          <p:spPr>
            <a:xfrm>
              <a:off x="3263900" y="2197100"/>
              <a:ext cx="57785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912FD2-7ECE-48B5-A284-46665A81766B}"/>
                </a:ext>
              </a:extLst>
            </p:cNvPr>
            <p:cNvCxnSpPr>
              <a:cxnSpLocks/>
            </p:cNvCxnSpPr>
            <p:nvPr/>
          </p:nvCxnSpPr>
          <p:spPr>
            <a:xfrm>
              <a:off x="3263900" y="2197100"/>
              <a:ext cx="0" cy="5016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D7EEA41-1D08-42DA-B5BD-08C5D3FFBEA0}"/>
                </a:ext>
              </a:extLst>
            </p:cNvPr>
            <p:cNvCxnSpPr>
              <a:cxnSpLocks/>
            </p:cNvCxnSpPr>
            <p:nvPr/>
          </p:nvCxnSpPr>
          <p:spPr>
            <a:xfrm>
              <a:off x="9042400" y="2197100"/>
              <a:ext cx="0" cy="5016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343A392-290D-48FB-BAAC-6321675A759A}"/>
                </a:ext>
              </a:extLst>
            </p:cNvPr>
            <p:cNvCxnSpPr>
              <a:cxnSpLocks/>
            </p:cNvCxnSpPr>
            <p:nvPr/>
          </p:nvCxnSpPr>
          <p:spPr>
            <a:xfrm>
              <a:off x="5918200" y="2197100"/>
              <a:ext cx="0" cy="5016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498FD7-84E4-4E84-B6A2-97BBCB98A086}"/>
                </a:ext>
              </a:extLst>
            </p:cNvPr>
            <p:cNvCxnSpPr>
              <a:cxnSpLocks/>
            </p:cNvCxnSpPr>
            <p:nvPr/>
          </p:nvCxnSpPr>
          <p:spPr>
            <a:xfrm>
              <a:off x="5918200" y="1946274"/>
              <a:ext cx="0" cy="50165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719E5A4-B1A2-4822-9530-F2A496F12285}"/>
              </a:ext>
            </a:extLst>
          </p:cNvPr>
          <p:cNvSpPr txBox="1"/>
          <p:nvPr/>
        </p:nvSpPr>
        <p:spPr>
          <a:xfrm>
            <a:off x="156280" y="6358806"/>
            <a:ext cx="3629025" cy="276999"/>
          </a:xfrm>
          <a:prstGeom prst="rect">
            <a:avLst/>
          </a:prstGeom>
          <a:noFill/>
        </p:spPr>
        <p:txBody>
          <a:bodyPr wrap="square" rtlCol="0">
            <a:spAutoFit/>
          </a:bodyPr>
          <a:lstStyle/>
          <a:p>
            <a:r>
              <a:rPr lang="en-US" sz="1200" b="1" dirty="0">
                <a:solidFill>
                  <a:srgbClr val="0790D8"/>
                </a:solidFill>
              </a:rPr>
              <a:t>N. B. </a:t>
            </a:r>
            <a:r>
              <a:rPr lang="en-US" sz="1200" dirty="0">
                <a:solidFill>
                  <a:prstClr val="black"/>
                </a:solidFill>
              </a:rPr>
              <a:t>This topic will be thoroughly discussed shortly.</a:t>
            </a:r>
          </a:p>
        </p:txBody>
      </p:sp>
    </p:spTree>
    <p:extLst>
      <p:ext uri="{BB962C8B-B14F-4D97-AF65-F5344CB8AC3E}">
        <p14:creationId xmlns:p14="http://schemas.microsoft.com/office/powerpoint/2010/main" val="3223679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1818" y="1138425"/>
            <a:ext cx="1717931" cy="399135"/>
          </a:xfrm>
        </p:spPr>
        <p:txBody>
          <a:bodyPr>
            <a:normAutofit fontScale="90000"/>
          </a:bodyPr>
          <a:lstStyle/>
          <a:p>
            <a:r>
              <a:rPr lang="en-US" dirty="0">
                <a:solidFill>
                  <a:schemeClr val="bg1"/>
                </a:solidFill>
              </a:rPr>
              <a:t>Applications</a:t>
            </a:r>
          </a:p>
        </p:txBody>
      </p:sp>
      <p:sp>
        <p:nvSpPr>
          <p:cNvPr id="5" name="TextBox 4">
            <a:extLst>
              <a:ext uri="{FF2B5EF4-FFF2-40B4-BE49-F238E27FC236}">
                <a16:creationId xmlns:a16="http://schemas.microsoft.com/office/drawing/2014/main" id="{1B204E28-0C59-4C1E-BF45-736A6D37D86F}"/>
              </a:ext>
            </a:extLst>
          </p:cNvPr>
          <p:cNvSpPr txBox="1"/>
          <p:nvPr/>
        </p:nvSpPr>
        <p:spPr>
          <a:xfrm>
            <a:off x="222472" y="1537560"/>
            <a:ext cx="1717931" cy="323165"/>
          </a:xfrm>
          <a:prstGeom prst="rect">
            <a:avLst/>
          </a:prstGeom>
          <a:solidFill>
            <a:schemeClr val="tx2">
              <a:lumMod val="20000"/>
              <a:lumOff val="80000"/>
            </a:schemeClr>
          </a:solidFill>
        </p:spPr>
        <p:txBody>
          <a:bodyPr wrap="square" rtlCol="0">
            <a:spAutoFit/>
          </a:bodyPr>
          <a:lstStyle/>
          <a:p>
            <a:pPr defTabSz="342900"/>
            <a:r>
              <a:rPr lang="en-US" sz="1500" dirty="0">
                <a:solidFill>
                  <a:prstClr val="black"/>
                </a:solidFill>
                <a:latin typeface="Tw Cen MT" panose="020B0602020104020603" pitchFamily="34" charset="0"/>
                <a:cs typeface="Times New Roman" panose="02020603050405020304" pitchFamily="18" charset="0"/>
              </a:rPr>
              <a:t>Bioleaching of Zinc</a:t>
            </a:r>
          </a:p>
        </p:txBody>
      </p:sp>
      <p:sp>
        <p:nvSpPr>
          <p:cNvPr id="2" name="TextBox 1">
            <a:extLst>
              <a:ext uri="{FF2B5EF4-FFF2-40B4-BE49-F238E27FC236}">
                <a16:creationId xmlns:a16="http://schemas.microsoft.com/office/drawing/2014/main" id="{27D62257-B2A9-4F5E-94C0-991CED93F03E}"/>
              </a:ext>
            </a:extLst>
          </p:cNvPr>
          <p:cNvSpPr txBox="1"/>
          <p:nvPr/>
        </p:nvSpPr>
        <p:spPr>
          <a:xfrm>
            <a:off x="222472" y="1848041"/>
            <a:ext cx="8615363" cy="3754874"/>
          </a:xfrm>
          <a:prstGeom prst="rect">
            <a:avLst/>
          </a:prstGeom>
          <a:noFill/>
        </p:spPr>
        <p:txBody>
          <a:bodyPr wrap="square" rtlCol="0">
            <a:spAutoFit/>
          </a:bodyPr>
          <a:lstStyle/>
          <a:p>
            <a:pPr algn="just" defTabSz="342900"/>
            <a:endParaRPr lang="en-US" dirty="0">
              <a:solidFill>
                <a:prstClr val="black"/>
              </a:solidFill>
              <a:latin typeface="Calibri"/>
            </a:endParaRPr>
          </a:p>
          <a:p>
            <a:pPr marL="214313" indent="-214313" algn="just" defTabSz="342900">
              <a:buFont typeface="Wingdings" panose="05000000000000000000" pitchFamily="2" charset="2"/>
              <a:buChar char="q"/>
            </a:pPr>
            <a:r>
              <a:rPr lang="en-US" sz="2000" dirty="0">
                <a:solidFill>
                  <a:prstClr val="black"/>
                </a:solidFill>
                <a:latin typeface="Times New Roman" panose="02020603050405020304" pitchFamily="18" charset="0"/>
                <a:cs typeface="Times New Roman" panose="02020603050405020304" pitchFamily="18" charset="0"/>
              </a:rPr>
              <a:t>Several experiments on the bioleaching of sphalerite have been carried out using pure cultures or mixed cultures of iron-oxidizing and sulfur oxidizing bacteria</a:t>
            </a:r>
          </a:p>
          <a:p>
            <a:pPr marL="214313" indent="-214313" algn="just" defTabSz="342900">
              <a:buFont typeface="Wingdings" panose="05000000000000000000" pitchFamily="2" charset="2"/>
              <a:buChar char="q"/>
            </a:pPr>
            <a:endParaRPr lang="en-US" sz="2000" dirty="0">
              <a:solidFill>
                <a:prstClr val="black"/>
              </a:solidFill>
              <a:latin typeface="Times New Roman" panose="02020603050405020304" pitchFamily="18" charset="0"/>
              <a:cs typeface="Times New Roman" panose="02020603050405020304" pitchFamily="18" charset="0"/>
            </a:endParaRPr>
          </a:p>
          <a:p>
            <a:pPr marL="214313" indent="-214313" algn="just" defTabSz="342900">
              <a:buFont typeface="Wingdings" panose="05000000000000000000" pitchFamily="2" charset="2"/>
              <a:buChar char="q"/>
            </a:pPr>
            <a:r>
              <a:rPr lang="en-US" sz="2000" dirty="0">
                <a:solidFill>
                  <a:prstClr val="black"/>
                </a:solidFill>
                <a:latin typeface="Times New Roman" panose="02020603050405020304" pitchFamily="18" charset="0"/>
                <a:cs typeface="Times New Roman" panose="02020603050405020304" pitchFamily="18" charset="0"/>
              </a:rPr>
              <a:t>Comparisons between the different published results are difficult because the experiments were carried out using different culture conditions and temperatures</a:t>
            </a:r>
          </a:p>
          <a:p>
            <a:pPr marL="214313" indent="-214313" algn="just" defTabSz="342900">
              <a:buFont typeface="Wingdings" panose="05000000000000000000" pitchFamily="2" charset="2"/>
              <a:buChar char="q"/>
            </a:pPr>
            <a:endParaRPr lang="en-US" sz="2000" dirty="0">
              <a:solidFill>
                <a:prstClr val="black"/>
              </a:solidFill>
              <a:latin typeface="Times New Roman" panose="02020603050405020304" pitchFamily="18" charset="0"/>
              <a:cs typeface="Times New Roman" panose="02020603050405020304" pitchFamily="18" charset="0"/>
            </a:endParaRPr>
          </a:p>
          <a:p>
            <a:pPr marL="214313" indent="-214313" algn="just" defTabSz="342900">
              <a:buFont typeface="Wingdings" panose="05000000000000000000" pitchFamily="2" charset="2"/>
              <a:buChar char="q"/>
            </a:pPr>
            <a:r>
              <a:rPr lang="en-US" sz="2000" dirty="0">
                <a:solidFill>
                  <a:prstClr val="black"/>
                </a:solidFill>
                <a:latin typeface="Times New Roman" panose="02020603050405020304" pitchFamily="18" charset="0"/>
                <a:cs typeface="Times New Roman" panose="02020603050405020304" pitchFamily="18" charset="0"/>
              </a:rPr>
              <a:t>Bioleaching of sphalerite can be improved by using mixed cultures of bacteria</a:t>
            </a:r>
          </a:p>
          <a:p>
            <a:pPr marL="214313" indent="-214313" algn="just" defTabSz="342900">
              <a:buFont typeface="Wingdings" panose="05000000000000000000" pitchFamily="2" charset="2"/>
              <a:buChar char="q"/>
            </a:pPr>
            <a:endParaRPr lang="en-US" sz="2000" dirty="0">
              <a:solidFill>
                <a:prstClr val="black"/>
              </a:solidFill>
              <a:latin typeface="Times New Roman" panose="02020603050405020304" pitchFamily="18" charset="0"/>
              <a:cs typeface="Times New Roman" panose="02020603050405020304" pitchFamily="18" charset="0"/>
            </a:endParaRPr>
          </a:p>
          <a:p>
            <a:pPr marL="214313" indent="-214313" algn="just" defTabSz="342900">
              <a:buFont typeface="Wingdings" panose="05000000000000000000" pitchFamily="2" charset="2"/>
              <a:buChar char="q"/>
            </a:pPr>
            <a:r>
              <a:rPr lang="en-US" sz="2000" dirty="0">
                <a:solidFill>
                  <a:prstClr val="black"/>
                </a:solidFill>
                <a:latin typeface="Times New Roman" panose="02020603050405020304" pitchFamily="18" charset="0"/>
                <a:cs typeface="Times New Roman" panose="02020603050405020304" pitchFamily="18" charset="0"/>
              </a:rPr>
              <a:t>In experiments using 20% pulp density, zinc extraction as high as 84% was reached using a consortium of </a:t>
            </a:r>
            <a:r>
              <a:rPr lang="en-US" sz="2000" b="1" dirty="0">
                <a:solidFill>
                  <a:prstClr val="black"/>
                </a:solidFill>
                <a:latin typeface="Times New Roman" panose="02020603050405020304" pitchFamily="18" charset="0"/>
                <a:cs typeface="Times New Roman" panose="02020603050405020304" pitchFamily="18" charset="0"/>
              </a:rPr>
              <a:t>acidophilic chemo lithotrophic </a:t>
            </a:r>
            <a:r>
              <a:rPr lang="en-US" sz="2000" dirty="0">
                <a:solidFill>
                  <a:prstClr val="black"/>
                </a:solidFill>
                <a:latin typeface="Times New Roman" panose="02020603050405020304" pitchFamily="18" charset="0"/>
                <a:cs typeface="Times New Roman" panose="02020603050405020304" pitchFamily="18" charset="0"/>
              </a:rPr>
              <a:t>iron and sulfur-oxidizers heterotrophic organisms.</a:t>
            </a:r>
          </a:p>
        </p:txBody>
      </p:sp>
      <p:sp>
        <p:nvSpPr>
          <p:cNvPr id="6" name="TextBox 5">
            <a:extLst>
              <a:ext uri="{FF2B5EF4-FFF2-40B4-BE49-F238E27FC236}">
                <a16:creationId xmlns:a16="http://schemas.microsoft.com/office/drawing/2014/main" id="{20D0DD58-45B4-47B1-868A-F688FAF5154C}"/>
              </a:ext>
            </a:extLst>
          </p:cNvPr>
          <p:cNvSpPr txBox="1"/>
          <p:nvPr/>
        </p:nvSpPr>
        <p:spPr>
          <a:xfrm>
            <a:off x="6328109" y="254085"/>
            <a:ext cx="2443280" cy="584775"/>
          </a:xfrm>
          <a:prstGeom prst="rect">
            <a:avLst/>
          </a:prstGeom>
          <a:noFill/>
        </p:spPr>
        <p:txBody>
          <a:bodyPr wrap="square" rtlCol="0">
            <a:spAutoFit/>
          </a:bodyPr>
          <a:lstStyle/>
          <a:p>
            <a:r>
              <a:rPr lang="en-US" sz="3200" dirty="0">
                <a:solidFill>
                  <a:schemeClr val="bg1"/>
                </a:solidFill>
                <a:latin typeface="+mj-lt"/>
                <a:ea typeface="+mj-ea"/>
                <a:cs typeface="+mj-cs"/>
              </a:rPr>
              <a:t>Applications</a:t>
            </a:r>
          </a:p>
        </p:txBody>
      </p:sp>
      <p:sp>
        <p:nvSpPr>
          <p:cNvPr id="7" name="Rectangle 6">
            <a:extLst>
              <a:ext uri="{FF2B5EF4-FFF2-40B4-BE49-F238E27FC236}">
                <a16:creationId xmlns:a16="http://schemas.microsoft.com/office/drawing/2014/main" id="{4E372FEA-8DBC-4635-9985-15A259BA4E0A}"/>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321915"/>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311BDA-94DD-423E-B16E-FEBB7ACD6AAB}"/>
              </a:ext>
            </a:extLst>
          </p:cNvPr>
          <p:cNvSpPr>
            <a:spLocks noGrp="1"/>
          </p:cNvSpPr>
          <p:nvPr>
            <p:ph type="title"/>
          </p:nvPr>
        </p:nvSpPr>
        <p:spPr>
          <a:xfrm>
            <a:off x="5254607" y="274638"/>
            <a:ext cx="3657600" cy="639762"/>
          </a:xfrm>
        </p:spPr>
        <p:txBody>
          <a:bodyPr>
            <a:normAutofit fontScale="90000"/>
          </a:bodyPr>
          <a:lstStyle/>
          <a:p>
            <a:pPr algn="l"/>
            <a:r>
              <a:rPr lang="en-US" sz="4400" dirty="0">
                <a:solidFill>
                  <a:schemeClr val="bg1"/>
                </a:solidFill>
              </a:rPr>
              <a:t>Conclusion</a:t>
            </a:r>
          </a:p>
        </p:txBody>
      </p:sp>
      <p:sp>
        <p:nvSpPr>
          <p:cNvPr id="5" name="Content Placeholder 2">
            <a:extLst>
              <a:ext uri="{FF2B5EF4-FFF2-40B4-BE49-F238E27FC236}">
                <a16:creationId xmlns:a16="http://schemas.microsoft.com/office/drawing/2014/main" id="{3A4491EA-3849-4BCB-9C5C-2A4253A668B0}"/>
              </a:ext>
            </a:extLst>
          </p:cNvPr>
          <p:cNvSpPr>
            <a:spLocks noGrp="1"/>
          </p:cNvSpPr>
          <p:nvPr>
            <p:ph idx="1"/>
          </p:nvPr>
        </p:nvSpPr>
        <p:spPr>
          <a:xfrm>
            <a:off x="304800" y="1291130"/>
            <a:ext cx="8534400" cy="5105400"/>
          </a:xfrm>
        </p:spPr>
        <p:txBody>
          <a:bodyPr>
            <a:noAutofit/>
          </a:bodyPr>
          <a:lstStyle/>
          <a:p>
            <a:pPr algn="just">
              <a:lnSpc>
                <a:spcPct val="150000"/>
              </a:lnSpc>
              <a:buFont typeface="Wingdings" pitchFamily="2" charset="2"/>
              <a:buChar char="Ø"/>
            </a:pPr>
            <a:r>
              <a:rPr lang="en-US" dirty="0">
                <a:latin typeface="Times New Roman" pitchFamily="18" charset="0"/>
                <a:cs typeface="Times New Roman" pitchFamily="18" charset="0"/>
              </a:rPr>
              <a:t>Bioleaching is considered today not only with respect to its ability to recover valuable metals. Further development is required with respect to both </a:t>
            </a:r>
            <a:r>
              <a:rPr lang="en-US" b="1" u="sng" dirty="0">
                <a:latin typeface="Times New Roman" pitchFamily="18" charset="0"/>
                <a:cs typeface="Times New Roman" pitchFamily="18" charset="0"/>
              </a:rPr>
              <a:t>technical and biological aspects</a:t>
            </a:r>
            <a:r>
              <a:rPr lang="en-US" dirty="0">
                <a:latin typeface="Times New Roman" pitchFamily="18" charset="0"/>
                <a:cs typeface="Times New Roman" pitchFamily="18" charset="0"/>
              </a:rPr>
              <a:t>. </a:t>
            </a:r>
          </a:p>
          <a:p>
            <a:pPr lvl="0" algn="just">
              <a:lnSpc>
                <a:spcPct val="150000"/>
              </a:lnSpc>
              <a:buFont typeface="Wingdings" pitchFamily="2" charset="2"/>
              <a:buChar char="Ø"/>
            </a:pPr>
            <a:r>
              <a:rPr lang="en-US" dirty="0">
                <a:solidFill>
                  <a:prstClr val="black"/>
                </a:solidFill>
                <a:latin typeface="Times New Roman" pitchFamily="18" charset="0"/>
                <a:cs typeface="Times New Roman" pitchFamily="18" charset="0"/>
              </a:rPr>
              <a:t>The latter includes increasing the rate of leaching and the tolerance of microorganisms to heavy metals.  </a:t>
            </a:r>
          </a:p>
          <a:p>
            <a:pPr algn="just">
              <a:lnSpc>
                <a:spcPct val="150000"/>
              </a:lnSpc>
              <a:buFont typeface="Wingdings" pitchFamily="2" charset="2"/>
              <a:buChar char="Ø"/>
            </a:pPr>
            <a:endParaRPr lang="en-US" dirty="0">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C8615422-1271-4933-B09B-E306B7037DE0}"/>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7612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311BDA-94DD-423E-B16E-FEBB7ACD6AAB}"/>
              </a:ext>
            </a:extLst>
          </p:cNvPr>
          <p:cNvSpPr>
            <a:spLocks noGrp="1"/>
          </p:cNvSpPr>
          <p:nvPr>
            <p:ph type="title"/>
          </p:nvPr>
        </p:nvSpPr>
        <p:spPr>
          <a:xfrm>
            <a:off x="5254607" y="274638"/>
            <a:ext cx="3657600" cy="639762"/>
          </a:xfrm>
        </p:spPr>
        <p:txBody>
          <a:bodyPr>
            <a:normAutofit fontScale="90000"/>
          </a:bodyPr>
          <a:lstStyle/>
          <a:p>
            <a:pPr algn="l"/>
            <a:r>
              <a:rPr lang="en-US" sz="4400" dirty="0">
                <a:solidFill>
                  <a:schemeClr val="bg1"/>
                </a:solidFill>
              </a:rPr>
              <a:t>Conclusion</a:t>
            </a:r>
          </a:p>
        </p:txBody>
      </p:sp>
      <p:sp>
        <p:nvSpPr>
          <p:cNvPr id="5" name="Content Placeholder 2">
            <a:extLst>
              <a:ext uri="{FF2B5EF4-FFF2-40B4-BE49-F238E27FC236}">
                <a16:creationId xmlns:a16="http://schemas.microsoft.com/office/drawing/2014/main" id="{3A4491EA-3849-4BCB-9C5C-2A4253A668B0}"/>
              </a:ext>
            </a:extLst>
          </p:cNvPr>
          <p:cNvSpPr>
            <a:spLocks noGrp="1"/>
          </p:cNvSpPr>
          <p:nvPr>
            <p:ph idx="1"/>
          </p:nvPr>
        </p:nvSpPr>
        <p:spPr>
          <a:xfrm>
            <a:off x="304800" y="1291130"/>
            <a:ext cx="8534400" cy="5105400"/>
          </a:xfrm>
        </p:spPr>
        <p:txBody>
          <a:bodyPr>
            <a:noAutofit/>
          </a:bodyPr>
          <a:lstStyle/>
          <a:p>
            <a:pPr algn="just">
              <a:lnSpc>
                <a:spcPct val="150000"/>
              </a:lnSpc>
              <a:buFont typeface="Wingdings" pitchFamily="2" charset="2"/>
              <a:buChar char="Ø"/>
            </a:pPr>
            <a:r>
              <a:rPr lang="en-US" dirty="0">
                <a:latin typeface="Times New Roman" pitchFamily="18" charset="0"/>
                <a:cs typeface="Times New Roman" pitchFamily="18" charset="0"/>
              </a:rPr>
              <a:t>Genetic improvement of bioleaching bacteria by mutation and selection or by genetic engineering will bring results faster than conventional procedures like screening and adaptation.</a:t>
            </a:r>
          </a:p>
        </p:txBody>
      </p:sp>
      <p:sp>
        <p:nvSpPr>
          <p:cNvPr id="6" name="Rectangle 5">
            <a:extLst>
              <a:ext uri="{FF2B5EF4-FFF2-40B4-BE49-F238E27FC236}">
                <a16:creationId xmlns:a16="http://schemas.microsoft.com/office/drawing/2014/main" id="{E7DAEFB8-BFCA-4AAC-9878-6EDEBEB66E30}"/>
              </a:ext>
            </a:extLst>
          </p:cNvPr>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323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271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4ABC89D4-621F-4E5E-8F46-D77F1F409C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805" y="69490"/>
            <a:ext cx="1145041" cy="924587"/>
          </a:xfrm>
          <a:prstGeom prst="rect">
            <a:avLst/>
          </a:prstGeom>
        </p:spPr>
      </p:pic>
      <p:sp>
        <p:nvSpPr>
          <p:cNvPr id="53" name="TextBox 52">
            <a:extLst>
              <a:ext uri="{FF2B5EF4-FFF2-40B4-BE49-F238E27FC236}">
                <a16:creationId xmlns:a16="http://schemas.microsoft.com/office/drawing/2014/main" id="{2586F3DF-1B55-4F89-96FD-0026A5B1BA18}"/>
              </a:ext>
            </a:extLst>
          </p:cNvPr>
          <p:cNvSpPr txBox="1"/>
          <p:nvPr/>
        </p:nvSpPr>
        <p:spPr>
          <a:xfrm>
            <a:off x="1504092" y="1781837"/>
            <a:ext cx="6135816" cy="600164"/>
          </a:xfrm>
          <a:prstGeom prst="rect">
            <a:avLst/>
          </a:prstGeom>
          <a:noFill/>
        </p:spPr>
        <p:txBody>
          <a:bodyPr wrap="square" rtlCol="0">
            <a:spAutoFit/>
          </a:bodyPr>
          <a:lstStyle/>
          <a:p>
            <a:r>
              <a:rPr lang="en-US" sz="3300" b="1" dirty="0">
                <a:ln w="15875">
                  <a:solidFill>
                    <a:prstClr val="black"/>
                  </a:solidFill>
                </a:ln>
                <a:solidFill>
                  <a:srgbClr val="2B777A"/>
                </a:solidFill>
                <a:latin typeface="Britannic Bold" panose="020B0903060703020204" pitchFamily="34" charset="0"/>
              </a:rPr>
              <a:t>Metals Extracted by Bioleaching</a:t>
            </a:r>
          </a:p>
        </p:txBody>
      </p:sp>
      <p:sp>
        <p:nvSpPr>
          <p:cNvPr id="7" name="Rectangle 6">
            <a:extLst>
              <a:ext uri="{FF2B5EF4-FFF2-40B4-BE49-F238E27FC236}">
                <a16:creationId xmlns:a16="http://schemas.microsoft.com/office/drawing/2014/main" id="{04B4ACED-D943-459C-90B2-C368AC08CB4F}"/>
              </a:ext>
            </a:extLst>
          </p:cNvPr>
          <p:cNvSpPr/>
          <p:nvPr/>
        </p:nvSpPr>
        <p:spPr>
          <a:xfrm>
            <a:off x="0" y="5510893"/>
            <a:ext cx="1335511" cy="489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4" name="Picture 3">
            <a:extLst>
              <a:ext uri="{FF2B5EF4-FFF2-40B4-BE49-F238E27FC236}">
                <a16:creationId xmlns:a16="http://schemas.microsoft.com/office/drawing/2014/main" id="{4AFF7514-E617-4FEC-925A-F0BA7D9FA3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699" y="2639785"/>
            <a:ext cx="1088786" cy="1088786"/>
          </a:xfrm>
          <a:prstGeom prst="rect">
            <a:avLst/>
          </a:prstGeom>
        </p:spPr>
      </p:pic>
      <p:pic>
        <p:nvPicPr>
          <p:cNvPr id="6" name="Picture 5">
            <a:extLst>
              <a:ext uri="{FF2B5EF4-FFF2-40B4-BE49-F238E27FC236}">
                <a16:creationId xmlns:a16="http://schemas.microsoft.com/office/drawing/2014/main" id="{AFEBDA6D-6D1C-4DFD-85C9-4B6A257038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9336" y="2511985"/>
            <a:ext cx="1344386" cy="1344386"/>
          </a:xfrm>
          <a:prstGeom prst="rect">
            <a:avLst/>
          </a:prstGeom>
        </p:spPr>
      </p:pic>
      <p:pic>
        <p:nvPicPr>
          <p:cNvPr id="9" name="Picture 8">
            <a:extLst>
              <a:ext uri="{FF2B5EF4-FFF2-40B4-BE49-F238E27FC236}">
                <a16:creationId xmlns:a16="http://schemas.microsoft.com/office/drawing/2014/main" id="{99AEAA39-2F36-4149-9949-4E9FBFEC51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574" y="2591067"/>
            <a:ext cx="1344386" cy="1186223"/>
          </a:xfrm>
          <a:prstGeom prst="rect">
            <a:avLst/>
          </a:prstGeom>
        </p:spPr>
      </p:pic>
      <p:sp>
        <p:nvSpPr>
          <p:cNvPr id="10" name="TextBox 9">
            <a:extLst>
              <a:ext uri="{FF2B5EF4-FFF2-40B4-BE49-F238E27FC236}">
                <a16:creationId xmlns:a16="http://schemas.microsoft.com/office/drawing/2014/main" id="{37726B7E-ADC4-4CCA-B4C8-EDD5575BF742}"/>
              </a:ext>
            </a:extLst>
          </p:cNvPr>
          <p:cNvSpPr txBox="1"/>
          <p:nvPr/>
        </p:nvSpPr>
        <p:spPr>
          <a:xfrm>
            <a:off x="959699" y="3728571"/>
            <a:ext cx="1088786" cy="438582"/>
          </a:xfrm>
          <a:prstGeom prst="rect">
            <a:avLst/>
          </a:prstGeom>
          <a:noFill/>
        </p:spPr>
        <p:txBody>
          <a:bodyPr wrap="square" rtlCol="0">
            <a:spAutoFit/>
          </a:bodyPr>
          <a:lstStyle/>
          <a:p>
            <a:r>
              <a:rPr lang="en-US" sz="2250" b="1" dirty="0">
                <a:solidFill>
                  <a:srgbClr val="0790D8"/>
                </a:solidFill>
              </a:rPr>
              <a:t>Copper</a:t>
            </a:r>
          </a:p>
        </p:txBody>
      </p:sp>
      <p:sp>
        <p:nvSpPr>
          <p:cNvPr id="13" name="TextBox 12">
            <a:extLst>
              <a:ext uri="{FF2B5EF4-FFF2-40B4-BE49-F238E27FC236}">
                <a16:creationId xmlns:a16="http://schemas.microsoft.com/office/drawing/2014/main" id="{9B70B030-81CC-4A2C-98D1-39A253217969}"/>
              </a:ext>
            </a:extLst>
          </p:cNvPr>
          <p:cNvSpPr txBox="1"/>
          <p:nvPr/>
        </p:nvSpPr>
        <p:spPr>
          <a:xfrm>
            <a:off x="3969097" y="3728571"/>
            <a:ext cx="764864" cy="438582"/>
          </a:xfrm>
          <a:prstGeom prst="rect">
            <a:avLst/>
          </a:prstGeom>
          <a:noFill/>
        </p:spPr>
        <p:txBody>
          <a:bodyPr wrap="square" rtlCol="0">
            <a:spAutoFit/>
          </a:bodyPr>
          <a:lstStyle/>
          <a:p>
            <a:r>
              <a:rPr lang="en-US" sz="2250" b="1" dirty="0">
                <a:solidFill>
                  <a:srgbClr val="0790D8"/>
                </a:solidFill>
              </a:rPr>
              <a:t>Gold</a:t>
            </a:r>
          </a:p>
        </p:txBody>
      </p:sp>
      <p:sp>
        <p:nvSpPr>
          <p:cNvPr id="14" name="TextBox 13">
            <a:extLst>
              <a:ext uri="{FF2B5EF4-FFF2-40B4-BE49-F238E27FC236}">
                <a16:creationId xmlns:a16="http://schemas.microsoft.com/office/drawing/2014/main" id="{6D5ED53C-5CBF-4D93-9E97-74639F80ABEE}"/>
              </a:ext>
            </a:extLst>
          </p:cNvPr>
          <p:cNvSpPr txBox="1"/>
          <p:nvPr/>
        </p:nvSpPr>
        <p:spPr>
          <a:xfrm>
            <a:off x="6706783" y="3728571"/>
            <a:ext cx="1239967" cy="438582"/>
          </a:xfrm>
          <a:prstGeom prst="rect">
            <a:avLst/>
          </a:prstGeom>
          <a:noFill/>
        </p:spPr>
        <p:txBody>
          <a:bodyPr wrap="square" rtlCol="0">
            <a:spAutoFit/>
          </a:bodyPr>
          <a:lstStyle/>
          <a:p>
            <a:r>
              <a:rPr lang="en-US" sz="2250" b="1" dirty="0">
                <a:solidFill>
                  <a:srgbClr val="0790D8"/>
                </a:solidFill>
              </a:rPr>
              <a:t>Uranium</a:t>
            </a:r>
          </a:p>
        </p:txBody>
      </p:sp>
      <p:sp>
        <p:nvSpPr>
          <p:cNvPr id="11" name="TextBox 10">
            <a:extLst>
              <a:ext uri="{FF2B5EF4-FFF2-40B4-BE49-F238E27FC236}">
                <a16:creationId xmlns:a16="http://schemas.microsoft.com/office/drawing/2014/main" id="{FDE71599-055C-49E6-8AED-47F7076EE566}"/>
              </a:ext>
            </a:extLst>
          </p:cNvPr>
          <p:cNvSpPr txBox="1"/>
          <p:nvPr/>
        </p:nvSpPr>
        <p:spPr>
          <a:xfrm>
            <a:off x="959699" y="4253593"/>
            <a:ext cx="7039261" cy="1477328"/>
          </a:xfrm>
          <a:prstGeom prst="rect">
            <a:avLst/>
          </a:prstGeom>
          <a:noFill/>
        </p:spPr>
        <p:txBody>
          <a:bodyPr wrap="square" rtlCol="0">
            <a:spAutoFit/>
          </a:bodyPr>
          <a:lstStyle/>
          <a:p>
            <a:pPr marL="342900" indent="-342900">
              <a:buFont typeface="Wingdings" panose="05000000000000000000" pitchFamily="2" charset="2"/>
              <a:buChar char="q"/>
            </a:pPr>
            <a:r>
              <a:rPr lang="en-US" sz="2250" dirty="0">
                <a:solidFill>
                  <a:prstClr val="black"/>
                </a:solidFill>
              </a:rPr>
              <a:t>These three are the </a:t>
            </a:r>
            <a:r>
              <a:rPr lang="en-US" sz="2250" b="1" dirty="0">
                <a:solidFill>
                  <a:prstClr val="black"/>
                </a:solidFill>
              </a:rPr>
              <a:t>most commonly bioleached </a:t>
            </a:r>
            <a:r>
              <a:rPr lang="en-US" sz="2250" dirty="0">
                <a:solidFill>
                  <a:prstClr val="black"/>
                </a:solidFill>
              </a:rPr>
              <a:t>metals.</a:t>
            </a:r>
          </a:p>
          <a:p>
            <a:pPr marL="342900" indent="-342900">
              <a:buFont typeface="Wingdings" panose="05000000000000000000" pitchFamily="2" charset="2"/>
              <a:buChar char="q"/>
            </a:pPr>
            <a:r>
              <a:rPr lang="en-US" sz="2250" dirty="0">
                <a:solidFill>
                  <a:prstClr val="black"/>
                </a:solidFill>
              </a:rPr>
              <a:t>Bioleaching other metals are not easy enough to be considered economical.</a:t>
            </a:r>
          </a:p>
        </p:txBody>
      </p:sp>
      <p:sp>
        <p:nvSpPr>
          <p:cNvPr id="2" name="Rectangle 1"/>
          <p:cNvSpPr/>
          <p:nvPr/>
        </p:nvSpPr>
        <p:spPr>
          <a:xfrm>
            <a:off x="0" y="6635805"/>
            <a:ext cx="754375" cy="222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719E5A4-B1A2-4822-9530-F2A496F12285}"/>
              </a:ext>
            </a:extLst>
          </p:cNvPr>
          <p:cNvSpPr txBox="1"/>
          <p:nvPr/>
        </p:nvSpPr>
        <p:spPr>
          <a:xfrm>
            <a:off x="156280" y="6358806"/>
            <a:ext cx="3629025" cy="276999"/>
          </a:xfrm>
          <a:prstGeom prst="rect">
            <a:avLst/>
          </a:prstGeom>
          <a:noFill/>
        </p:spPr>
        <p:txBody>
          <a:bodyPr wrap="square" rtlCol="0">
            <a:spAutoFit/>
          </a:bodyPr>
          <a:lstStyle/>
          <a:p>
            <a:r>
              <a:rPr lang="en-US" sz="1200" b="1" dirty="0">
                <a:solidFill>
                  <a:srgbClr val="0790D8"/>
                </a:solidFill>
              </a:rPr>
              <a:t>N. B. </a:t>
            </a:r>
            <a:r>
              <a:rPr lang="en-US" sz="1200" dirty="0">
                <a:solidFill>
                  <a:prstClr val="black"/>
                </a:solidFill>
              </a:rPr>
              <a:t>This topic will be thoroughly discussed shortly.</a:t>
            </a:r>
          </a:p>
        </p:txBody>
      </p:sp>
    </p:spTree>
    <p:extLst>
      <p:ext uri="{BB962C8B-B14F-4D97-AF65-F5344CB8AC3E}">
        <p14:creationId xmlns:p14="http://schemas.microsoft.com/office/powerpoint/2010/main" val="2739661445"/>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77800">
          <a:solidFill>
            <a:srgbClr val="1DA7E2"/>
          </a:solidFill>
        </a:ln>
      </a:spPr>
      <a:bodyPr rtlCol="0" anchor="ctr"/>
      <a:lstStyle>
        <a:defPPr algn="ctr">
          <a:defRPr sz="1350" dirty="0">
            <a:solidFill>
              <a:prstClr val="black"/>
            </a:solidFill>
          </a:defRPr>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rection presentation (widescreen).potx" id="{D17AB31B-F25B-45F4-B34E-C6982D129A29}" vid="{B63A7B92-8C2A-4E6A-9062-768A2448E61C}"/>
    </a:ext>
  </a:extLst>
</a:theme>
</file>

<file path=ppt/theme/theme8.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1169</TotalTime>
  <Words>3187</Words>
  <Application>Microsoft Office PowerPoint</Application>
  <PresentationFormat>On-screen Show (4:3)</PresentationFormat>
  <Paragraphs>506</Paragraphs>
  <Slides>83</Slides>
  <Notes>2</Notes>
  <HiddenSlides>0</HiddenSlides>
  <MMClips>1</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83</vt:i4>
      </vt:variant>
    </vt:vector>
  </HeadingPairs>
  <TitlesOfParts>
    <vt:vector size="105" baseType="lpstr">
      <vt:lpstr>Arial</vt:lpstr>
      <vt:lpstr>Book Antiqua</vt:lpstr>
      <vt:lpstr>Britannic Bold</vt:lpstr>
      <vt:lpstr>Calibri</vt:lpstr>
      <vt:lpstr>Calibri Light</vt:lpstr>
      <vt:lpstr>Footlight MT Light</vt:lpstr>
      <vt:lpstr>Palatino Linotype</vt:lpstr>
      <vt:lpstr>Playfair Display</vt:lpstr>
      <vt:lpstr>Tahoma</vt:lpstr>
      <vt:lpstr>Times New Roman</vt:lpstr>
      <vt:lpstr>Times New Roman </vt:lpstr>
      <vt:lpstr>Tw Cen MT</vt:lpstr>
      <vt:lpstr>Tw Cen MT Condensed Extra Bold</vt:lpstr>
      <vt:lpstr>Wingdings</vt:lpstr>
      <vt:lpstr>Office Theme</vt:lpstr>
      <vt:lpstr>Circuit</vt:lpstr>
      <vt:lpstr>1_Office Theme</vt:lpstr>
      <vt:lpstr>2_Office Theme</vt:lpstr>
      <vt:lpstr>3_Office Theme</vt:lpstr>
      <vt:lpstr>Custom Design</vt:lpstr>
      <vt:lpstr>Sales Direction 16X9</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BIOLEACHING MECHANISMS </vt:lpstr>
      <vt:lpstr>PowerPoint Presentation</vt:lpstr>
      <vt:lpstr>TYPES</vt:lpstr>
      <vt:lpstr>DIRECT BACTERIAL LEACHING</vt:lpstr>
      <vt:lpstr>Pyrite is oxidized to Iron (III) Sulfate  </vt:lpstr>
      <vt:lpstr>PowerPoint Presentation</vt:lpstr>
      <vt:lpstr>PowerPoint Presentation</vt:lpstr>
      <vt:lpstr>INDIRECT BACTERIAL LEACHING</vt:lpstr>
      <vt:lpstr>PowerPoint Presentation</vt:lpstr>
      <vt:lpstr>PowerPoint Presentation</vt:lpstr>
      <vt:lpstr>PowerPoint Presentation</vt:lpstr>
      <vt:lpstr>CONTROVERSY</vt:lpstr>
      <vt:lpstr>PowerPoint Presentation</vt:lpstr>
      <vt:lpstr>PowerPoint Presentation</vt:lpstr>
      <vt:lpstr>Factors and Parameters influencing Bioleaching </vt:lpstr>
      <vt:lpstr>Factors and Parameters  influencing Bioleaching </vt:lpstr>
      <vt:lpstr>Parameters  influencing Bioleaching </vt:lpstr>
      <vt:lpstr>Parameters  influencing Bioleaching </vt:lpstr>
      <vt:lpstr>Parameters  influencing Bioleaching  </vt:lpstr>
      <vt:lpstr>Parameters  influencing Bioleaching </vt:lpstr>
      <vt:lpstr>Parameters  influencing Bioleaching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Industrial Leaching Process</vt:lpstr>
      <vt:lpstr>Heap leaching </vt:lpstr>
      <vt:lpstr>Industrial Leaching Process </vt:lpstr>
      <vt:lpstr>Dump leaching</vt:lpstr>
      <vt:lpstr>Industrial Leaching Process</vt:lpstr>
      <vt:lpstr>PowerPoint Presentation</vt:lpstr>
      <vt:lpstr>Industrial Leaching Process</vt:lpstr>
      <vt:lpstr>Tank leaching</vt:lpstr>
      <vt:lpstr>PowerPoint Presentation</vt:lpstr>
      <vt:lpstr>Applications</vt:lpstr>
      <vt:lpstr>PowerPoint Presentation</vt:lpstr>
      <vt:lpstr>Applications</vt:lpstr>
      <vt:lpstr>Applications</vt:lpstr>
      <vt:lpstr>Applications</vt:lpstr>
      <vt:lpstr>Applications</vt:lpstr>
      <vt:lpstr>PowerPoint Presentation</vt:lpstr>
      <vt:lpstr>PowerPoint Presentation</vt:lpstr>
      <vt:lpstr>Applications</vt:lpstr>
      <vt:lpstr>Applications</vt:lpstr>
      <vt:lpstr>Applications</vt:lpstr>
      <vt:lpstr>PowerPoint Presentation</vt:lpstr>
      <vt:lpstr>Applications</vt:lpstr>
      <vt:lpstr>Applications</vt:lpstr>
      <vt:lpstr>Conclusion</vt:lpstr>
      <vt:lpstr>Conclusion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Hridoy Saha</cp:lastModifiedBy>
  <cp:revision>145</cp:revision>
  <dcterms:created xsi:type="dcterms:W3CDTF">2013-08-21T19:17:07Z</dcterms:created>
  <dcterms:modified xsi:type="dcterms:W3CDTF">2024-11-16T08:53:08Z</dcterms:modified>
</cp:coreProperties>
</file>